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3" r:id="rId8"/>
    <p:sldId id="268" r:id="rId9"/>
    <p:sldId id="269" r:id="rId10"/>
    <p:sldId id="262" r:id="rId11"/>
    <p:sldId id="267"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0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52700DD-5627-4DBE-9154-52FB861E0EC9}" type="datetimeFigureOut">
              <a:rPr lang="ru-RU" smtClean="0"/>
              <a:t>21.05.2021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65391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52700DD-5627-4DBE-9154-52FB861E0EC9}" type="datetimeFigureOut">
              <a:rPr lang="ru-RU" smtClean="0"/>
              <a:t>21.05.2021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170599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52700DD-5627-4DBE-9154-52FB861E0EC9}" type="datetimeFigureOut">
              <a:rPr lang="ru-RU" smtClean="0"/>
              <a:t>21.05.2021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2494935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52700DD-5627-4DBE-9154-52FB861E0EC9}" type="datetimeFigureOut">
              <a:rPr lang="ru-RU" smtClean="0"/>
              <a:t>21.05.2021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3805117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852700DD-5627-4DBE-9154-52FB861E0EC9}" type="datetimeFigureOut">
              <a:rPr lang="ru-RU" smtClean="0"/>
              <a:t>21.05.2021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4FFA007-B758-4C01-89F3-0F4BD81A83B4}"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255317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52700DD-5627-4DBE-9154-52FB861E0EC9}" type="datetimeFigureOut">
              <a:rPr lang="ru-RU" smtClean="0"/>
              <a:t>21.05.2021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4FFA007-B758-4C01-89F3-0F4BD81A83B4}"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3927965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700DD-5627-4DBE-9154-52FB861E0EC9}" type="datetimeFigureOut">
              <a:rPr lang="ru-RU" smtClean="0"/>
              <a:t>21.05.2021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1824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52700DD-5627-4DBE-9154-52FB861E0EC9}" type="datetimeFigureOut">
              <a:rPr lang="ru-RU" smtClean="0"/>
              <a:t>21.05.2021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266773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52700DD-5627-4DBE-9154-52FB861E0EC9}" type="datetimeFigureOut">
              <a:rPr lang="ru-RU" smtClean="0"/>
              <a:t>21.05.2021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1815648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52700DD-5627-4DBE-9154-52FB861E0EC9}" type="datetimeFigureOut">
              <a:rPr lang="ru-RU" smtClean="0"/>
              <a:t>21.05.2021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3149316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52700DD-5627-4DBE-9154-52FB861E0EC9}" type="datetimeFigureOut">
              <a:rPr lang="ru-RU" smtClean="0"/>
              <a:t>21.05.2021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4FFA007-B758-4C01-89F3-0F4BD81A83B4}" type="slidenum">
              <a:rPr lang="ru-RU" smtClean="0"/>
              <a:t>‹#›</a:t>
            </a:fld>
            <a:endParaRPr lang="ru-RU"/>
          </a:p>
        </p:txBody>
      </p:sp>
    </p:spTree>
    <p:extLst>
      <p:ext uri="{BB962C8B-B14F-4D97-AF65-F5344CB8AC3E}">
        <p14:creationId xmlns:p14="http://schemas.microsoft.com/office/powerpoint/2010/main" val="2057034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852700DD-5627-4DBE-9154-52FB861E0EC9}" type="datetimeFigureOut">
              <a:rPr lang="ru-RU" smtClean="0"/>
              <a:t>21.05.2021</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64FFA007-B758-4C01-89F3-0F4BD81A83B4}" type="slidenum">
              <a:rPr lang="ru-RU" smtClean="0"/>
              <a:t>‹#›</a:t>
            </a:fld>
            <a:endParaRPr lang="ru-RU"/>
          </a:p>
        </p:txBody>
      </p:sp>
    </p:spTree>
    <p:extLst>
      <p:ext uri="{BB962C8B-B14F-4D97-AF65-F5344CB8AC3E}">
        <p14:creationId xmlns:p14="http://schemas.microsoft.com/office/powerpoint/2010/main" val="19677160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97280" y="1934678"/>
            <a:ext cx="10058400" cy="1270535"/>
          </a:xfrm>
          <a:solidFill>
            <a:schemeClr val="accent1">
              <a:lumMod val="75000"/>
            </a:schemeClr>
          </a:solidFill>
        </p:spPr>
        <p:txBody>
          <a:bodyPr>
            <a:normAutofit/>
          </a:bodyPr>
          <a:lstStyle/>
          <a:p>
            <a:r>
              <a:rPr lang="en-US" sz="3600" dirty="0">
                <a:solidFill>
                  <a:schemeClr val="bg1"/>
                </a:solidFill>
              </a:rPr>
              <a:t>Mathematical model of discretionary access control policy</a:t>
            </a:r>
            <a:endParaRPr lang="ru-RU" sz="3600" dirty="0">
              <a:solidFill>
                <a:schemeClr val="bg1"/>
              </a:solidFill>
            </a:endParaRPr>
          </a:p>
        </p:txBody>
      </p:sp>
      <p:sp>
        <p:nvSpPr>
          <p:cNvPr id="3" name="Подзаголовок 2"/>
          <p:cNvSpPr>
            <a:spLocks noGrp="1"/>
          </p:cNvSpPr>
          <p:nvPr>
            <p:ph type="subTitle" idx="1"/>
          </p:nvPr>
        </p:nvSpPr>
        <p:spPr/>
        <p:txBody>
          <a:bodyPr/>
          <a:lstStyle/>
          <a:p>
            <a:r>
              <a:rPr lang="en-US" dirty="0" err="1">
                <a:solidFill>
                  <a:schemeClr val="tx1"/>
                </a:solidFill>
                <a:latin typeface="+mj-lt"/>
              </a:rPr>
              <a:t>Ksenia</a:t>
            </a:r>
            <a:r>
              <a:rPr lang="en-US" dirty="0">
                <a:solidFill>
                  <a:schemeClr val="tx1"/>
                </a:solidFill>
                <a:latin typeface="+mj-lt"/>
              </a:rPr>
              <a:t> </a:t>
            </a:r>
            <a:r>
              <a:rPr lang="en-US" dirty="0" err="1" smtClean="0">
                <a:solidFill>
                  <a:schemeClr val="tx1"/>
                </a:solidFill>
                <a:latin typeface="+mj-lt"/>
              </a:rPr>
              <a:t>Sintsova</a:t>
            </a:r>
            <a:r>
              <a:rPr lang="ru-RU" dirty="0" smtClean="0">
                <a:solidFill>
                  <a:schemeClr val="tx1"/>
                </a:solidFill>
                <a:latin typeface="+mj-lt"/>
              </a:rPr>
              <a:t>. </a:t>
            </a:r>
            <a:r>
              <a:rPr lang="en-US" dirty="0" smtClean="0">
                <a:solidFill>
                  <a:schemeClr val="tx1"/>
                </a:solidFill>
                <a:latin typeface="+mj-lt"/>
              </a:rPr>
              <a:t>May 2021</a:t>
            </a:r>
            <a:endParaRPr lang="ru-RU" dirty="0">
              <a:solidFill>
                <a:schemeClr val="tx1"/>
              </a:solidFill>
              <a:latin typeface="+mj-lt"/>
            </a:endParaRPr>
          </a:p>
        </p:txBody>
      </p:sp>
    </p:spTree>
    <p:extLst>
      <p:ext uri="{BB962C8B-B14F-4D97-AF65-F5344CB8AC3E}">
        <p14:creationId xmlns:p14="http://schemas.microsoft.com/office/powerpoint/2010/main" val="1677361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399" y="276979"/>
            <a:ext cx="9989127" cy="801050"/>
          </a:xfrm>
          <a:solidFill>
            <a:schemeClr val="accent1">
              <a:lumMod val="75000"/>
            </a:schemeClr>
          </a:solidFill>
          <a:ln>
            <a:solidFill>
              <a:schemeClr val="accent1">
                <a:lumMod val="75000"/>
              </a:schemeClr>
            </a:solidFill>
          </a:ln>
        </p:spPr>
        <p:txBody>
          <a:bodyPr>
            <a:normAutofit/>
          </a:bodyPr>
          <a:lstStyle/>
          <a:p>
            <a:r>
              <a:rPr lang="en-US" dirty="0">
                <a:solidFill>
                  <a:schemeClr val="bg1"/>
                </a:solidFill>
              </a:rPr>
              <a:t>Key statements</a:t>
            </a:r>
            <a:endParaRPr lang="ru-RU" dirty="0">
              <a:solidFill>
                <a:schemeClr val="bg1"/>
              </a:solidFill>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845127" y="1424539"/>
                <a:ext cx="10515600" cy="4755598"/>
              </a:xfrm>
            </p:spPr>
            <p:txBody>
              <a:bodyPr>
                <a:normAutofit fontScale="85000" lnSpcReduction="10000"/>
              </a:bodyPr>
              <a:lstStyle/>
              <a:p>
                <a:pPr marL="0" indent="0">
                  <a:buNone/>
                </a:pPr>
                <a:r>
                  <a:rPr lang="en-US" sz="3000" b="1" i="1" dirty="0" smtClean="0">
                    <a:latin typeface="+mj-lt"/>
                  </a:rPr>
                  <a:t>Statement 1</a:t>
                </a:r>
                <a:r>
                  <a:rPr lang="ru-RU" sz="3000" b="1" i="1" dirty="0" smtClean="0">
                    <a:latin typeface="+mj-lt"/>
                  </a:rPr>
                  <a:t>.</a:t>
                </a:r>
                <a:r>
                  <a:rPr lang="en-US" sz="3000" dirty="0" smtClean="0">
                    <a:latin typeface="+mj-lt"/>
                  </a:rPr>
                  <a:t> </a:t>
                </a:r>
                <a:r>
                  <a:rPr lang="en-US" sz="3000" dirty="0">
                    <a:latin typeface="+mj-lt"/>
                  </a:rPr>
                  <a:t>The object safety monitor allows spawning of threads only from a set if all subjects existing in the system are absolutely correct with respect to it and to each other</a:t>
                </a:r>
                <a:r>
                  <a:rPr lang="en-US" sz="3000" dirty="0" smtClean="0">
                    <a:latin typeface="+mj-lt"/>
                  </a:rPr>
                  <a:t>.</a:t>
                </a:r>
              </a:p>
              <a:p>
                <a:pPr marL="0" indent="0">
                  <a:buNone/>
                </a:pPr>
                <a:r>
                  <a:rPr lang="en-US" sz="3000" b="1" i="1" dirty="0">
                    <a:latin typeface="+mj-lt"/>
                  </a:rPr>
                  <a:t>Statement </a:t>
                </a:r>
                <a:r>
                  <a:rPr lang="en-US" sz="3000" b="1" i="1" dirty="0" smtClean="0">
                    <a:latin typeface="+mj-lt"/>
                  </a:rPr>
                  <a:t>2</a:t>
                </a:r>
                <a:r>
                  <a:rPr lang="en-US" sz="3000" b="1" i="1" dirty="0">
                    <a:latin typeface="+mj-lt"/>
                  </a:rPr>
                  <a:t>.</a:t>
                </a:r>
                <a:r>
                  <a:rPr lang="en-US" sz="3000" dirty="0">
                    <a:latin typeface="+mj-lt"/>
                  </a:rPr>
                  <a:t> If in an absolutely isolated CS there is an Object Security Monitor and the generated subjects are absolutely correct with respect to the Object Security Monitor, and there is also an Subject Security Monitor that is absolutely correct with respect to the Object Security Monitor, then only the access described by the access control policy is implemented in the </a:t>
                </a:r>
                <a:r>
                  <a:rPr lang="en-US" sz="3000" dirty="0" smtClean="0">
                    <a:latin typeface="+mj-lt"/>
                  </a:rPr>
                  <a:t>CS.</a:t>
                </a:r>
              </a:p>
              <a:p>
                <a:pPr marL="0" indent="0">
                  <a:buNone/>
                </a:pPr>
                <a:r>
                  <a:rPr lang="en-US" sz="3000" b="1" i="1" dirty="0">
                    <a:latin typeface="+mj-lt"/>
                  </a:rPr>
                  <a:t>Statement </a:t>
                </a:r>
                <a:r>
                  <a:rPr lang="en-US" sz="3000" b="1" i="1" dirty="0" smtClean="0">
                    <a:latin typeface="+mj-lt"/>
                  </a:rPr>
                  <a:t>3</a:t>
                </a:r>
                <a:r>
                  <a:rPr lang="en-US" sz="3000" b="1" i="1" dirty="0">
                    <a:latin typeface="+mj-lt"/>
                  </a:rPr>
                  <a:t>. (basic </a:t>
                </a:r>
                <a:r>
                  <a:rPr lang="en-US" sz="3000" b="1" i="1" dirty="0" smtClean="0">
                    <a:latin typeface="+mj-lt"/>
                  </a:rPr>
                  <a:t>theorem). </a:t>
                </a:r>
                <a:r>
                  <a:rPr lang="en-US" sz="3000" dirty="0">
                    <a:latin typeface="+mj-lt"/>
                  </a:rPr>
                  <a:t>If in an isolated CS, in which the generation of subjects with control of the object's immutability operates, at time </a:t>
                </a:r>
                <a14:m>
                  <m:oMath xmlns:m="http://schemas.openxmlformats.org/officeDocument/2006/math">
                    <m:sSub>
                      <m:sSubPr>
                        <m:ctrlPr>
                          <a:rPr lang="en-US" sz="3000" i="1" dirty="0" smtClean="0">
                            <a:latin typeface="Cambria Math" panose="02040503050406030204" pitchFamily="18" charset="0"/>
                          </a:rPr>
                        </m:ctrlPr>
                      </m:sSubPr>
                      <m:e>
                        <m:r>
                          <a:rPr lang="en-US" sz="3000" i="1" dirty="0">
                            <a:latin typeface="Cambria Math" panose="02040503050406030204" pitchFamily="18" charset="0"/>
                          </a:rPr>
                          <m:t>𝑡</m:t>
                        </m:r>
                      </m:e>
                      <m:sub>
                        <m:r>
                          <a:rPr lang="en-US" sz="3000" i="0" dirty="0">
                            <a:latin typeface="Cambria Math" panose="02040503050406030204" pitchFamily="18" charset="0"/>
                          </a:rPr>
                          <m:t>0</m:t>
                        </m:r>
                      </m:sub>
                    </m:sSub>
                  </m:oMath>
                </a14:m>
                <a:r>
                  <a:rPr lang="en-US" sz="3000" dirty="0">
                    <a:latin typeface="+mj-lt"/>
                  </a:rPr>
                  <a:t> through any subject to any object there are only flows that do not contradict the condition of correctness (absolute correctness), then at any time </a:t>
                </a:r>
                <a14:m>
                  <m:oMath xmlns:m="http://schemas.openxmlformats.org/officeDocument/2006/math">
                    <m:sSub>
                      <m:sSubPr>
                        <m:ctrlPr>
                          <a:rPr lang="en-US" sz="3000" i="1" dirty="0" smtClean="0">
                            <a:latin typeface="Cambria Math" panose="02040503050406030204" pitchFamily="18" charset="0"/>
                          </a:rPr>
                        </m:ctrlPr>
                      </m:sSubPr>
                      <m:e>
                        <m:r>
                          <a:rPr lang="en-US" sz="3000" i="1" dirty="0" err="1" smtClean="0">
                            <a:latin typeface="Cambria Math" panose="02040503050406030204" pitchFamily="18" charset="0"/>
                          </a:rPr>
                          <m:t>𝑡</m:t>
                        </m:r>
                      </m:e>
                      <m:sub>
                        <m:r>
                          <a:rPr lang="en-US" sz="3000" i="1" dirty="0" err="1" smtClean="0">
                            <a:latin typeface="Cambria Math" panose="02040503050406030204" pitchFamily="18" charset="0"/>
                          </a:rPr>
                          <m:t>𝑘</m:t>
                        </m:r>
                      </m:sub>
                    </m:sSub>
                    <m:r>
                      <a:rPr lang="en-US" sz="3000" i="0" dirty="0" err="1" smtClean="0">
                        <a:latin typeface="Cambria Math" panose="02040503050406030204" pitchFamily="18" charset="0"/>
                      </a:rPr>
                      <m:t>&gt;</m:t>
                    </m:r>
                    <m:sSub>
                      <m:sSubPr>
                        <m:ctrlPr>
                          <a:rPr lang="en-US" sz="3000" i="1" dirty="0" err="1" smtClean="0">
                            <a:latin typeface="Cambria Math" panose="02040503050406030204" pitchFamily="18" charset="0"/>
                          </a:rPr>
                        </m:ctrlPr>
                      </m:sSubPr>
                      <m:e>
                        <m:r>
                          <a:rPr lang="en-US" sz="3000" i="1" dirty="0" err="1" smtClean="0">
                            <a:latin typeface="Cambria Math" panose="02040503050406030204" pitchFamily="18" charset="0"/>
                          </a:rPr>
                          <m:t>𝑡</m:t>
                        </m:r>
                      </m:e>
                      <m:sub>
                        <m:r>
                          <a:rPr lang="en-US" sz="3000" i="0" dirty="0" err="1" smtClean="0">
                            <a:latin typeface="Cambria Math" panose="02040503050406030204" pitchFamily="18" charset="0"/>
                          </a:rPr>
                          <m:t>0</m:t>
                        </m:r>
                      </m:sub>
                    </m:sSub>
                    <m:r>
                      <a:rPr lang="ru-RU" sz="3000" b="0" i="1" dirty="0" smtClean="0">
                        <a:latin typeface="Cambria Math" panose="02040503050406030204" pitchFamily="18" charset="0"/>
                      </a:rPr>
                      <m:t> </m:t>
                    </m:r>
                  </m:oMath>
                </a14:m>
                <a:r>
                  <a:rPr lang="en-US" sz="3000" dirty="0" smtClean="0">
                    <a:latin typeface="+mj-lt"/>
                  </a:rPr>
                  <a:t>the </a:t>
                </a:r>
                <a:r>
                  <a:rPr lang="en-US" sz="3000" dirty="0">
                    <a:latin typeface="+mj-lt"/>
                  </a:rPr>
                  <a:t>CS also remains isolated (completely isolated).</a:t>
                </a: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45127" y="1424539"/>
                <a:ext cx="10515600" cy="4755598"/>
              </a:xfrm>
              <a:blipFill>
                <a:blip r:embed="rId2"/>
                <a:stretch>
                  <a:fillRect l="-1043" t="-2692" r="-1681"/>
                </a:stretch>
              </a:blipFill>
            </p:spPr>
            <p:txBody>
              <a:bodyPr/>
              <a:lstStyle/>
              <a:p>
                <a:r>
                  <a:rPr lang="ru-RU">
                    <a:noFill/>
                  </a:rPr>
                  <a:t> </a:t>
                </a:r>
              </a:p>
            </p:txBody>
          </p:sp>
        </mc:Fallback>
      </mc:AlternateContent>
    </p:spTree>
    <p:extLst>
      <p:ext uri="{BB962C8B-B14F-4D97-AF65-F5344CB8AC3E}">
        <p14:creationId xmlns:p14="http://schemas.microsoft.com/office/powerpoint/2010/main" val="282047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5149" y="286604"/>
            <a:ext cx="10260531" cy="801052"/>
          </a:xfrm>
          <a:solidFill>
            <a:schemeClr val="accent1">
              <a:lumMod val="75000"/>
            </a:schemeClr>
          </a:solidFill>
        </p:spPr>
        <p:txBody>
          <a:bodyPr/>
          <a:lstStyle/>
          <a:p>
            <a:r>
              <a:rPr lang="en-US" dirty="0">
                <a:solidFill>
                  <a:schemeClr val="bg1"/>
                </a:solidFill>
              </a:rPr>
              <a:t>Characterization</a:t>
            </a:r>
            <a:endParaRPr lang="ru-RU" dirty="0">
              <a:solidFill>
                <a:schemeClr val="bg1"/>
              </a:solidFill>
            </a:endParaRPr>
          </a:p>
        </p:txBody>
      </p:sp>
      <p:sp>
        <p:nvSpPr>
          <p:cNvPr id="3" name="Объект 2"/>
          <p:cNvSpPr>
            <a:spLocks noGrp="1"/>
          </p:cNvSpPr>
          <p:nvPr>
            <p:ph idx="1"/>
          </p:nvPr>
        </p:nvSpPr>
        <p:spPr>
          <a:xfrm>
            <a:off x="1097280" y="4004108"/>
            <a:ext cx="10058400" cy="1682105"/>
          </a:xfrm>
        </p:spPr>
        <p:txBody>
          <a:bodyPr>
            <a:normAutofit/>
          </a:bodyPr>
          <a:lstStyle/>
          <a:p>
            <a:pPr marL="0" indent="0">
              <a:buNone/>
            </a:pPr>
            <a:r>
              <a:rPr lang="en-US" dirty="0">
                <a:latin typeface="+mj-lt"/>
              </a:rPr>
              <a:t>W</a:t>
            </a:r>
            <a:r>
              <a:rPr lang="en-US" dirty="0" smtClean="0">
                <a:latin typeface="+mj-lt"/>
              </a:rPr>
              <a:t>ithin </a:t>
            </a:r>
            <a:r>
              <a:rPr lang="en-US" dirty="0">
                <a:latin typeface="+mj-lt"/>
              </a:rPr>
              <a:t>the framework of discretionary policy, each cell aggregates a subset of the subject-operation (flow) </a:t>
            </a:r>
            <a:r>
              <a:rPr lang="en-US" dirty="0" smtClean="0">
                <a:latin typeface="+mj-lt"/>
              </a:rPr>
              <a:t>- object </a:t>
            </a:r>
            <a:r>
              <a:rPr lang="en-US" dirty="0">
                <a:latin typeface="+mj-lt"/>
              </a:rPr>
              <a:t>triplets</a:t>
            </a:r>
            <a:r>
              <a:rPr lang="en-US" dirty="0" smtClean="0">
                <a:latin typeface="+mj-lt"/>
              </a:rPr>
              <a:t>.</a:t>
            </a:r>
            <a:r>
              <a:rPr lang="ru-RU" dirty="0" smtClean="0">
                <a:latin typeface="+mj-lt"/>
              </a:rPr>
              <a:t> </a:t>
            </a:r>
            <a:r>
              <a:rPr lang="en-US" dirty="0" smtClean="0">
                <a:latin typeface="+mj-lt"/>
              </a:rPr>
              <a:t>An </a:t>
            </a:r>
            <a:r>
              <a:rPr lang="en-US" dirty="0">
                <a:latin typeface="+mj-lt"/>
              </a:rPr>
              <a:t>access matrix is an object associated with a security monitor that contains information on the access control policy in a particular system.</a:t>
            </a:r>
            <a:endParaRPr lang="ru-RU" dirty="0">
              <a:latin typeface="+mj-lt"/>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l="3627" t="8290" r="4859" b="17617"/>
          <a:stretch/>
        </p:blipFill>
        <p:spPr>
          <a:xfrm>
            <a:off x="1390217" y="1568174"/>
            <a:ext cx="3220283" cy="1955415"/>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1562" y="1568174"/>
            <a:ext cx="5431700" cy="1873818"/>
          </a:xfrm>
          <a:prstGeom prst="rect">
            <a:avLst/>
          </a:prstGeom>
        </p:spPr>
      </p:pic>
    </p:spTree>
    <p:extLst>
      <p:ext uri="{BB962C8B-B14F-4D97-AF65-F5344CB8AC3E}">
        <p14:creationId xmlns:p14="http://schemas.microsoft.com/office/powerpoint/2010/main" val="1097065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5149" y="286604"/>
            <a:ext cx="10260531" cy="801051"/>
          </a:xfrm>
          <a:solidFill>
            <a:schemeClr val="accent1">
              <a:lumMod val="75000"/>
            </a:schemeClr>
          </a:solidFill>
        </p:spPr>
        <p:txBody>
          <a:bodyPr/>
          <a:lstStyle/>
          <a:p>
            <a:r>
              <a:rPr lang="en-US" dirty="0">
                <a:solidFill>
                  <a:schemeClr val="bg1"/>
                </a:solidFill>
              </a:rPr>
              <a:t>Model Description</a:t>
            </a:r>
            <a:endParaRPr lang="ru-RU" dirty="0">
              <a:solidFill>
                <a:schemeClr val="bg1"/>
              </a:solidFill>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895149" y="1528100"/>
                <a:ext cx="10058400" cy="4208557"/>
              </a:xfrm>
            </p:spPr>
            <p:txBody>
              <a:bodyPr>
                <a:normAutofit fontScale="92500" lnSpcReduction="20000"/>
              </a:bodyPr>
              <a:lstStyle/>
              <a:p>
                <a:pPr marL="0" indent="0">
                  <a:buNone/>
                </a:pPr>
                <a:r>
                  <a:rPr lang="en-US" dirty="0" smtClean="0">
                    <a:latin typeface="+mj-lt"/>
                  </a:rPr>
                  <a:t>The formal description of the model includes the following elements:</a:t>
                </a:r>
                <a:endParaRPr lang="ru-RU" dirty="0" smtClean="0">
                  <a:latin typeface="+mj-lt"/>
                </a:endParaRPr>
              </a:p>
              <a:p>
                <a:pPr marL="0" indent="0">
                  <a:buNone/>
                </a:pPr>
                <a:r>
                  <a:rPr lang="en-US" i="1" dirty="0" smtClean="0">
                    <a:latin typeface="+mj-lt"/>
                  </a:rPr>
                  <a:t>S</a:t>
                </a:r>
                <a:r>
                  <a:rPr lang="en-US" dirty="0" smtClean="0">
                    <a:latin typeface="+mj-lt"/>
                  </a:rPr>
                  <a:t> </a:t>
                </a:r>
                <a:r>
                  <a:rPr lang="en-US" dirty="0">
                    <a:latin typeface="+mj-lt"/>
                  </a:rPr>
                  <a:t>- set of access subjects</a:t>
                </a:r>
                <a:r>
                  <a:rPr lang="en-US" dirty="0" smtClean="0">
                    <a:latin typeface="+mj-lt"/>
                  </a:rPr>
                  <a:t>;</a:t>
                </a:r>
                <a:endParaRPr lang="ru-RU" dirty="0" smtClean="0">
                  <a:latin typeface="+mj-lt"/>
                </a:endParaRPr>
              </a:p>
              <a:p>
                <a:pPr marL="0" indent="0">
                  <a:buNone/>
                </a:pPr>
                <a:r>
                  <a:rPr lang="en-US" i="1" dirty="0" smtClean="0">
                    <a:latin typeface="+mj-lt"/>
                  </a:rPr>
                  <a:t>O</a:t>
                </a:r>
                <a:r>
                  <a:rPr lang="en-US" dirty="0" smtClean="0">
                    <a:latin typeface="+mj-lt"/>
                  </a:rPr>
                  <a:t> </a:t>
                </a:r>
                <a:r>
                  <a:rPr lang="en-US" dirty="0">
                    <a:latin typeface="+mj-lt"/>
                  </a:rPr>
                  <a:t>- a set of objects</a:t>
                </a:r>
                <a:r>
                  <a:rPr lang="en-US" dirty="0" smtClean="0">
                    <a:latin typeface="+mj-lt"/>
                  </a:rPr>
                  <a:t>;</a:t>
                </a:r>
                <a:endParaRPr lang="ru-RU" dirty="0" smtClean="0">
                  <a:latin typeface="+mj-lt"/>
                </a:endParaRPr>
              </a:p>
              <a:p>
                <a:pPr marL="0" indent="0">
                  <a:buNone/>
                </a:pPr>
                <a:r>
                  <a:rPr lang="en-US" i="1" dirty="0" smtClean="0">
                    <a:latin typeface="+mj-lt"/>
                  </a:rPr>
                  <a:t>C</a:t>
                </a:r>
                <a:r>
                  <a:rPr lang="en-US" dirty="0" smtClean="0">
                    <a:latin typeface="+mj-lt"/>
                  </a:rPr>
                  <a:t> </a:t>
                </a:r>
                <a:r>
                  <a:rPr lang="en-US" dirty="0">
                    <a:latin typeface="+mj-lt"/>
                  </a:rPr>
                  <a:t>- a set of containers</a:t>
                </a:r>
                <a:r>
                  <a:rPr lang="en-US" dirty="0" smtClean="0">
                    <a:latin typeface="+mj-lt"/>
                  </a:rPr>
                  <a:t>;</a:t>
                </a:r>
                <a:endParaRPr lang="ru-RU" dirty="0" smtClean="0">
                  <a:latin typeface="+mj-lt"/>
                </a:endParaRPr>
              </a:p>
              <a:p>
                <a:pPr marL="0" indent="0">
                  <a:buNone/>
                </a:pPr>
                <a14:m>
                  <m:oMath xmlns:m="http://schemas.openxmlformats.org/officeDocument/2006/math">
                    <m:r>
                      <a:rPr lang="en-US" i="1" dirty="0" smtClean="0">
                        <a:latin typeface="Cambria Math" panose="02040503050406030204" pitchFamily="18" charset="0"/>
                      </a:rPr>
                      <m:t>𝐸</m:t>
                    </m:r>
                    <m:r>
                      <a:rPr lang="en-US" i="1" dirty="0" smtClean="0">
                        <a:latin typeface="Cambria Math" panose="02040503050406030204" pitchFamily="18" charset="0"/>
                      </a:rPr>
                      <m:t>=0∪</m:t>
                    </m:r>
                    <m:r>
                      <a:rPr lang="en-US" i="1" dirty="0" smtClean="0">
                        <a:latin typeface="Cambria Math" panose="02040503050406030204" pitchFamily="18" charset="0"/>
                      </a:rPr>
                      <m:t>𝐶</m:t>
                    </m:r>
                    <m:r>
                      <a:rPr lang="ru-RU" b="0" i="1" dirty="0" smtClean="0">
                        <a:latin typeface="Cambria Math" panose="02040503050406030204" pitchFamily="18" charset="0"/>
                      </a:rPr>
                      <m:t> </m:t>
                    </m:r>
                  </m:oMath>
                </a14:m>
                <a:r>
                  <a:rPr lang="en-US" dirty="0" smtClean="0">
                    <a:latin typeface="+mj-lt"/>
                  </a:rPr>
                  <a:t>- </a:t>
                </a:r>
                <a:r>
                  <a:rPr lang="en-US" dirty="0">
                    <a:latin typeface="+mj-lt"/>
                  </a:rPr>
                  <a:t>a set of access objects (entities), where </a:t>
                </a:r>
                <a14:m>
                  <m:oMath xmlns:m="http://schemas.openxmlformats.org/officeDocument/2006/math">
                    <m:r>
                      <a:rPr lang="en-US" dirty="0" smtClean="0">
                        <a:latin typeface="Cambria Math" panose="02040503050406030204" pitchFamily="18" charset="0"/>
                      </a:rPr>
                      <m:t>0</m:t>
                    </m:r>
                    <m:r>
                      <a:rPr lang="en-US" i="0" dirty="0">
                        <a:latin typeface="Cambria Math" panose="02040503050406030204" pitchFamily="18" charset="0"/>
                      </a:rPr>
                      <m:t>∩</m:t>
                    </m:r>
                    <m:r>
                      <a:rPr lang="en-US" i="1" dirty="0">
                        <a:latin typeface="Cambria Math" panose="02040503050406030204" pitchFamily="18" charset="0"/>
                      </a:rPr>
                      <m:t>𝐶</m:t>
                    </m:r>
                    <m:r>
                      <a:rPr lang="en-US" i="0" dirty="0">
                        <a:latin typeface="Cambria Math" panose="02040503050406030204" pitchFamily="18" charset="0"/>
                      </a:rPr>
                      <m:t>=∅</m:t>
                    </m:r>
                  </m:oMath>
                </a14:m>
                <a:r>
                  <a:rPr lang="en-US" dirty="0" smtClean="0">
                    <a:latin typeface="+mj-lt"/>
                  </a:rPr>
                  <a:t>;</a:t>
                </a:r>
                <a:endParaRPr lang="ru-RU" dirty="0" smtClean="0">
                  <a:latin typeface="+mj-lt"/>
                </a:endParaRPr>
              </a:p>
              <a:p>
                <a:pPr marL="0" indent="0">
                  <a:buNone/>
                </a:pP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𝐻</m:t>
                        </m:r>
                      </m:e>
                      <m:sub>
                        <m:r>
                          <a:rPr lang="en-US" i="1" dirty="0" smtClean="0">
                            <a:latin typeface="Cambria Math" panose="02040503050406030204" pitchFamily="18" charset="0"/>
                          </a:rPr>
                          <m:t>𝐸</m:t>
                        </m:r>
                      </m:sub>
                    </m:sSub>
                    <m:r>
                      <a:rPr lang="en-US" i="0" dirty="0" smtClean="0">
                        <a:latin typeface="Cambria Math" panose="02040503050406030204" pitchFamily="18" charset="0"/>
                      </a:rPr>
                      <m:t>:</m:t>
                    </m:r>
                    <m:r>
                      <a:rPr lang="en-US" i="1" dirty="0" smtClean="0">
                        <a:latin typeface="Cambria Math" panose="02040503050406030204" pitchFamily="18" charset="0"/>
                      </a:rPr>
                      <m:t>𝐸</m:t>
                    </m:r>
                    <m:r>
                      <a:rPr lang="en-US" i="0" dirty="0" smtClean="0">
                        <a:latin typeface="Cambria Math" panose="02040503050406030204" pitchFamily="18" charset="0"/>
                      </a:rPr>
                      <m:t>→</m:t>
                    </m:r>
                    <m:sSup>
                      <m:sSupPr>
                        <m:ctrlPr>
                          <a:rPr lang="en-US" i="1" dirty="0" smtClean="0">
                            <a:latin typeface="Cambria Math" panose="02040503050406030204" pitchFamily="18" charset="0"/>
                          </a:rPr>
                        </m:ctrlPr>
                      </m:sSupPr>
                      <m:e>
                        <m:r>
                          <a:rPr lang="en-US" i="0" dirty="0" smtClean="0">
                            <a:latin typeface="Cambria Math" panose="02040503050406030204" pitchFamily="18" charset="0"/>
                          </a:rPr>
                          <m:t>2</m:t>
                        </m:r>
                      </m:e>
                      <m:sup>
                        <m:r>
                          <a:rPr lang="en-US" i="1" dirty="0" smtClean="0">
                            <a:latin typeface="Cambria Math" panose="02040503050406030204" pitchFamily="18" charset="0"/>
                          </a:rPr>
                          <m:t>𝐸</m:t>
                        </m:r>
                      </m:sup>
                    </m:sSup>
                    <m:r>
                      <a:rPr lang="ru-RU" b="0" i="1" dirty="0" smtClean="0">
                        <a:latin typeface="Cambria Math" panose="02040503050406030204" pitchFamily="18" charset="0"/>
                      </a:rPr>
                      <m:t> </m:t>
                    </m:r>
                  </m:oMath>
                </a14:m>
                <a:r>
                  <a:rPr lang="en-US" dirty="0" smtClean="0">
                    <a:latin typeface="+mj-lt"/>
                  </a:rPr>
                  <a:t>- </a:t>
                </a:r>
                <a:r>
                  <a:rPr lang="en-US" dirty="0">
                    <a:latin typeface="+mj-lt"/>
                  </a:rPr>
                  <a:t>entity hierarchy function</a:t>
                </a:r>
                <a:r>
                  <a:rPr lang="en-US" dirty="0" smtClean="0">
                    <a:latin typeface="+mj-lt"/>
                  </a:rPr>
                  <a:t>;</a:t>
                </a:r>
                <a:endParaRPr lang="ru-RU" dirty="0" smtClean="0">
                  <a:latin typeface="+mj-lt"/>
                </a:endParaRPr>
              </a:p>
              <a:p>
                <a:pPr marL="0" indent="0">
                  <a:buNone/>
                </a:pPr>
                <a:r>
                  <a:rPr lang="en-US" dirty="0" smtClean="0">
                    <a:latin typeface="+mj-lt"/>
                  </a:rPr>
                  <a:t>Rr </a:t>
                </a:r>
                <a:r>
                  <a:rPr lang="en-US" dirty="0">
                    <a:latin typeface="+mj-lt"/>
                  </a:rPr>
                  <a:t>= {</a:t>
                </a:r>
                <a:r>
                  <a:rPr lang="en-US" dirty="0" err="1">
                    <a:latin typeface="+mj-lt"/>
                  </a:rPr>
                  <a:t>readr</a:t>
                </a:r>
                <a:r>
                  <a:rPr lang="en-US" dirty="0">
                    <a:latin typeface="+mj-lt"/>
                  </a:rPr>
                  <a:t>, writer, executer} - many types of access rights</a:t>
                </a:r>
                <a:r>
                  <a:rPr lang="en-US" dirty="0" smtClean="0">
                    <a:latin typeface="+mj-lt"/>
                  </a:rPr>
                  <a:t>;</a:t>
                </a:r>
                <a:endParaRPr lang="ru-RU" dirty="0" smtClean="0">
                  <a:latin typeface="+mj-lt"/>
                </a:endParaRPr>
              </a:p>
              <a:p>
                <a:pPr marL="0" indent="0">
                  <a:buNone/>
                </a:pPr>
                <a:r>
                  <a:rPr lang="en-US" dirty="0" smtClean="0">
                    <a:latin typeface="+mj-lt"/>
                  </a:rPr>
                  <a:t>Ra </a:t>
                </a:r>
                <a:r>
                  <a:rPr lang="en-US" dirty="0">
                    <a:latin typeface="+mj-lt"/>
                  </a:rPr>
                  <a:t>= {</a:t>
                </a:r>
                <a:r>
                  <a:rPr lang="en-US" dirty="0" err="1">
                    <a:latin typeface="+mj-lt"/>
                  </a:rPr>
                  <a:t>read</a:t>
                </a:r>
                <a:r>
                  <a:rPr lang="en-US" sz="1400" dirty="0" err="1">
                    <a:latin typeface="+mj-lt"/>
                  </a:rPr>
                  <a:t>a</a:t>
                </a:r>
                <a:r>
                  <a:rPr lang="en-US" dirty="0">
                    <a:latin typeface="+mj-lt"/>
                  </a:rPr>
                  <a:t>, </a:t>
                </a:r>
                <a:r>
                  <a:rPr lang="en-US" dirty="0" err="1">
                    <a:latin typeface="+mj-lt"/>
                  </a:rPr>
                  <a:t>write</a:t>
                </a:r>
                <a:r>
                  <a:rPr lang="en-US" sz="1400" dirty="0" err="1">
                    <a:latin typeface="+mj-lt"/>
                  </a:rPr>
                  <a:t>a</a:t>
                </a:r>
                <a:r>
                  <a:rPr lang="en-US" dirty="0">
                    <a:latin typeface="+mj-lt"/>
                  </a:rPr>
                  <a:t>, </a:t>
                </a:r>
                <a:r>
                  <a:rPr lang="en-US" dirty="0" err="1">
                    <a:latin typeface="+mj-lt"/>
                  </a:rPr>
                  <a:t>overview</a:t>
                </a:r>
                <a:r>
                  <a:rPr lang="en-US" sz="1400" dirty="0" err="1">
                    <a:latin typeface="+mj-lt"/>
                  </a:rPr>
                  <a:t>a</a:t>
                </a:r>
                <a:r>
                  <a:rPr lang="en-US" dirty="0">
                    <a:latin typeface="+mj-lt"/>
                  </a:rPr>
                  <a:t>} - many types of access, where </a:t>
                </a:r>
                <a:r>
                  <a:rPr lang="en-US" dirty="0" err="1">
                    <a:latin typeface="+mj-lt"/>
                  </a:rPr>
                  <a:t>read</a:t>
                </a:r>
                <a:r>
                  <a:rPr lang="en-US" sz="1400" dirty="0" err="1">
                    <a:latin typeface="+mj-lt"/>
                  </a:rPr>
                  <a:t>a</a:t>
                </a:r>
                <a:r>
                  <a:rPr lang="en-US" dirty="0">
                    <a:latin typeface="+mj-lt"/>
                  </a:rPr>
                  <a:t> - read access, </a:t>
                </a:r>
                <a:r>
                  <a:rPr lang="en-US" dirty="0" err="1">
                    <a:latin typeface="+mj-lt"/>
                  </a:rPr>
                  <a:t>write</a:t>
                </a:r>
                <a:r>
                  <a:rPr lang="en-US" sz="1400" dirty="0" err="1">
                    <a:latin typeface="+mj-lt"/>
                  </a:rPr>
                  <a:t>a</a:t>
                </a:r>
                <a:r>
                  <a:rPr lang="en-US" dirty="0">
                    <a:latin typeface="+mj-lt"/>
                  </a:rPr>
                  <a:t> - write access, </a:t>
                </a:r>
                <a:r>
                  <a:rPr lang="en-US" dirty="0" err="1">
                    <a:latin typeface="+mj-lt"/>
                  </a:rPr>
                  <a:t>overview</a:t>
                </a:r>
                <a:r>
                  <a:rPr lang="en-US" sz="1400" dirty="0" err="1">
                    <a:latin typeface="+mj-lt"/>
                  </a:rPr>
                  <a:t>a</a:t>
                </a:r>
                <a:r>
                  <a:rPr lang="en-US" dirty="0">
                    <a:latin typeface="+mj-lt"/>
                  </a:rPr>
                  <a:t> - folder browse access</a:t>
                </a:r>
                <a:r>
                  <a:rPr lang="en-US" dirty="0" smtClean="0">
                    <a:latin typeface="+mj-lt"/>
                  </a:rPr>
                  <a:t>,</a:t>
                </a:r>
                <a:endParaRPr lang="ru-RU" dirty="0" smtClean="0">
                  <a:latin typeface="+mj-lt"/>
                </a:endParaRPr>
              </a:p>
              <a:p>
                <a:pPr marL="0" indent="0">
                  <a:buNone/>
                </a:pPr>
                <a14:m>
                  <m:oMath xmlns:m="http://schemas.openxmlformats.org/officeDocument/2006/math">
                    <m:r>
                      <a:rPr lang="en-US" i="1" dirty="0" smtClean="0">
                        <a:latin typeface="Cambria Math" panose="02040503050406030204" pitchFamily="18" charset="0"/>
                      </a:rPr>
                      <m:t>𝑃</m:t>
                    </m:r>
                    <m:r>
                      <a:rPr lang="en-US" i="0" dirty="0" smtClean="0">
                        <a:latin typeface="Cambria Math" panose="02040503050406030204" pitchFamily="18" charset="0"/>
                      </a:rPr>
                      <m:t>⊆</m:t>
                    </m:r>
                    <m:r>
                      <a:rPr lang="en-US" b="0" i="1" dirty="0" smtClean="0">
                        <a:latin typeface="Cambria Math" panose="02040503050406030204" pitchFamily="18" charset="0"/>
                      </a:rPr>
                      <m:t>𝑆</m:t>
                    </m:r>
                    <m:r>
                      <a:rPr lang="en-US" b="0" i="1" dirty="0" smtClean="0">
                        <a:latin typeface="Cambria Math" panose="02040503050406030204" pitchFamily="18" charset="0"/>
                      </a:rPr>
                      <m:t> </m:t>
                    </m:r>
                    <m:r>
                      <a:rPr lang="en-US" i="1" dirty="0" smtClean="0">
                        <a:latin typeface="Cambria Math" panose="02040503050406030204" pitchFamily="18" charset="0"/>
                      </a:rPr>
                      <m:t>𝑥</m:t>
                    </m:r>
                    <m:d>
                      <m:dPr>
                        <m:ctrlPr>
                          <a:rPr lang="en-US" i="1" dirty="0" smtClean="0">
                            <a:latin typeface="Cambria Math" panose="02040503050406030204" pitchFamily="18" charset="0"/>
                          </a:rPr>
                        </m:ctrlPr>
                      </m:dPr>
                      <m:e>
                        <m:r>
                          <a:rPr lang="en-US" i="1" dirty="0" smtClean="0">
                            <a:latin typeface="Cambria Math" panose="02040503050406030204" pitchFamily="18" charset="0"/>
                          </a:rPr>
                          <m:t>𝐸</m:t>
                        </m:r>
                        <m:r>
                          <a:rPr lang="en-US" i="0" dirty="0" smtClean="0">
                            <a:latin typeface="Cambria Math" panose="02040503050406030204" pitchFamily="18" charset="0"/>
                          </a:rPr>
                          <m:t>∪</m:t>
                        </m:r>
                        <m:r>
                          <a:rPr lang="en-US" b="0" i="1" dirty="0" smtClean="0">
                            <a:latin typeface="Cambria Math" panose="02040503050406030204" pitchFamily="18" charset="0"/>
                          </a:rPr>
                          <m:t>𝑆</m:t>
                        </m:r>
                      </m:e>
                    </m:d>
                    <m:r>
                      <a:rPr lang="en-US" b="0" i="1" dirty="0" smtClean="0">
                        <a:latin typeface="Cambria Math" panose="02040503050406030204" pitchFamily="18" charset="0"/>
                      </a:rPr>
                      <m:t>𝑥</m:t>
                    </m:r>
                    <m:r>
                      <a:rPr lang="en-US" b="0" i="1" dirty="0" smtClean="0">
                        <a:latin typeface="Cambria Math" panose="02040503050406030204" pitchFamily="18" charset="0"/>
                      </a:rPr>
                      <m:t> </m:t>
                    </m:r>
                    <m:r>
                      <a:rPr lang="en-US" b="0" i="1" dirty="0" smtClean="0">
                        <a:latin typeface="Cambria Math" panose="02040503050406030204" pitchFamily="18" charset="0"/>
                      </a:rPr>
                      <m:t>𝑅𝑟</m:t>
                    </m:r>
                  </m:oMath>
                </a14:m>
                <a:r>
                  <a:rPr lang="en-US" dirty="0" smtClean="0">
                    <a:latin typeface="+mj-lt"/>
                  </a:rPr>
                  <a:t>- </a:t>
                </a:r>
                <a:r>
                  <a:rPr lang="en-US" dirty="0">
                    <a:latin typeface="+mj-lt"/>
                  </a:rPr>
                  <a:t>set of access rights of access subjects to entities and access subjects;</a:t>
                </a:r>
                <a:endParaRPr lang="ru-RU" dirty="0">
                  <a:latin typeface="+mj-lt"/>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95149" y="1528100"/>
                <a:ext cx="10058400" cy="4208557"/>
              </a:xfrm>
              <a:blipFill>
                <a:blip r:embed="rId2"/>
                <a:stretch>
                  <a:fillRect l="-1091" t="-3768" r="-1455" b="-3188"/>
                </a:stretch>
              </a:blipFill>
            </p:spPr>
            <p:txBody>
              <a:bodyPr/>
              <a:lstStyle/>
              <a:p>
                <a:r>
                  <a:rPr lang="ru-RU">
                    <a:noFill/>
                  </a:rPr>
                  <a:t> </a:t>
                </a:r>
              </a:p>
            </p:txBody>
          </p:sp>
        </mc:Fallback>
      </mc:AlternateContent>
    </p:spTree>
    <p:extLst>
      <p:ext uri="{BB962C8B-B14F-4D97-AF65-F5344CB8AC3E}">
        <p14:creationId xmlns:p14="http://schemas.microsoft.com/office/powerpoint/2010/main" val="2366406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5523" y="325105"/>
            <a:ext cx="10260531" cy="839551"/>
          </a:xfrm>
          <a:solidFill>
            <a:schemeClr val="accent1">
              <a:lumMod val="75000"/>
            </a:schemeClr>
          </a:solidFill>
        </p:spPr>
        <p:txBody>
          <a:bodyPr/>
          <a:lstStyle/>
          <a:p>
            <a:r>
              <a:rPr lang="en-US" dirty="0">
                <a:solidFill>
                  <a:schemeClr val="bg1"/>
                </a:solidFill>
              </a:rPr>
              <a:t>Model Description</a:t>
            </a:r>
            <a:endParaRPr lang="ru-RU" dirty="0">
              <a:solidFill>
                <a:schemeClr val="bg1"/>
              </a:solidFill>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885523" y="1559292"/>
                <a:ext cx="10263447" cy="4351337"/>
              </a:xfrm>
            </p:spPr>
            <p:txBody>
              <a:bodyPr>
                <a:normAutofit fontScale="92500" lnSpcReduction="10000"/>
              </a:bodyPr>
              <a:lstStyle/>
              <a:p>
                <a:pPr marL="0" indent="0">
                  <a:buNone/>
                </a:pPr>
                <a:r>
                  <a:rPr lang="en-US" dirty="0" smtClean="0">
                    <a:latin typeface="+mj-lt"/>
                  </a:rPr>
                  <a:t>A </a:t>
                </a:r>
                <a14:m>
                  <m:oMath xmlns:m="http://schemas.openxmlformats.org/officeDocument/2006/math">
                    <m:r>
                      <a:rPr lang="en-US" dirty="0">
                        <a:latin typeface="Cambria Math" panose="02040503050406030204" pitchFamily="18" charset="0"/>
                      </a:rPr>
                      <m:t>⊆</m:t>
                    </m:r>
                    <m:r>
                      <a:rPr lang="en-US" i="1" dirty="0">
                        <a:latin typeface="Cambria Math" panose="02040503050406030204" pitchFamily="18" charset="0"/>
                      </a:rPr>
                      <m:t>𝑆</m:t>
                    </m:r>
                    <m:r>
                      <a:rPr lang="en-US" i="1" dirty="0">
                        <a:latin typeface="Cambria Math" panose="02040503050406030204" pitchFamily="18" charset="0"/>
                      </a:rPr>
                      <m:t> </m:t>
                    </m:r>
                    <m:r>
                      <a:rPr lang="en-US" i="1" dirty="0">
                        <a:latin typeface="Cambria Math" panose="02040503050406030204" pitchFamily="18" charset="0"/>
                      </a:rPr>
                      <m:t>𝑥</m:t>
                    </m:r>
                    <m:d>
                      <m:dPr>
                        <m:ctrlPr>
                          <a:rPr lang="en-US" i="1" dirty="0">
                            <a:latin typeface="Cambria Math" panose="02040503050406030204" pitchFamily="18" charset="0"/>
                          </a:rPr>
                        </m:ctrlPr>
                      </m:dPr>
                      <m:e>
                        <m:r>
                          <a:rPr lang="en-US" i="1" dirty="0">
                            <a:latin typeface="Cambria Math" panose="02040503050406030204" pitchFamily="18" charset="0"/>
                          </a:rPr>
                          <m:t>𝐸</m:t>
                        </m:r>
                        <m:r>
                          <a:rPr lang="en-US" dirty="0">
                            <a:latin typeface="Cambria Math" panose="02040503050406030204" pitchFamily="18" charset="0"/>
                          </a:rPr>
                          <m:t>∪</m:t>
                        </m:r>
                        <m:r>
                          <a:rPr lang="en-US" i="1" dirty="0">
                            <a:latin typeface="Cambria Math" panose="02040503050406030204" pitchFamily="18" charset="0"/>
                          </a:rPr>
                          <m:t>𝑆</m:t>
                        </m:r>
                      </m:e>
                    </m:d>
                    <m:r>
                      <a:rPr lang="en-US" i="1" dirty="0">
                        <a:latin typeface="Cambria Math" panose="02040503050406030204" pitchFamily="18" charset="0"/>
                      </a:rPr>
                      <m:t>𝑥</m:t>
                    </m:r>
                    <m:r>
                      <a:rPr lang="en-US" i="1" dirty="0">
                        <a:latin typeface="Cambria Math" panose="02040503050406030204" pitchFamily="18" charset="0"/>
                      </a:rPr>
                      <m:t> </m:t>
                    </m:r>
                    <m:r>
                      <a:rPr lang="en-US" i="1" dirty="0">
                        <a:latin typeface="Cambria Math" panose="02040503050406030204" pitchFamily="18" charset="0"/>
                      </a:rPr>
                      <m:t>𝑅𝑎</m:t>
                    </m:r>
                    <m:r>
                      <a:rPr lang="en-US" i="1" dirty="0">
                        <a:latin typeface="Cambria Math" panose="02040503050406030204" pitchFamily="18" charset="0"/>
                      </a:rPr>
                      <m:t> </m:t>
                    </m:r>
                  </m:oMath>
                </a14:m>
                <a:r>
                  <a:rPr lang="en-US" dirty="0">
                    <a:latin typeface="+mj-lt"/>
                  </a:rPr>
                  <a:t>- the set of accesses of access subjects to entities and access subjects</a:t>
                </a:r>
                <a:r>
                  <a:rPr lang="en-US" dirty="0" smtClean="0">
                    <a:latin typeface="+mj-lt"/>
                  </a:rPr>
                  <a:t>;</a:t>
                </a:r>
              </a:p>
              <a:p>
                <a:pPr marL="0" indent="0">
                  <a:buNone/>
                </a:pPr>
                <a:r>
                  <a:rPr lang="en-US" i="1" dirty="0" err="1" smtClean="0">
                    <a:latin typeface="+mj-lt"/>
                  </a:rPr>
                  <a:t>R</a:t>
                </a:r>
                <a:r>
                  <a:rPr lang="en-US" sz="1400" i="1" dirty="0" err="1" smtClean="0">
                    <a:latin typeface="+mj-lt"/>
                  </a:rPr>
                  <a:t>f</a:t>
                </a:r>
                <a:r>
                  <a:rPr lang="en-US" i="1" dirty="0" smtClean="0">
                    <a:latin typeface="+mj-lt"/>
                  </a:rPr>
                  <a:t> </a:t>
                </a:r>
                <a:r>
                  <a:rPr lang="en-US" i="1" dirty="0">
                    <a:latin typeface="+mj-lt"/>
                  </a:rPr>
                  <a:t>= {</a:t>
                </a:r>
                <a:r>
                  <a:rPr lang="en-US" i="1" dirty="0" err="1">
                    <a:latin typeface="+mj-lt"/>
                  </a:rPr>
                  <a:t>write</a:t>
                </a:r>
                <a:r>
                  <a:rPr lang="en-US" sz="1400" i="1" dirty="0" err="1">
                    <a:latin typeface="+mj-lt"/>
                  </a:rPr>
                  <a:t>m</a:t>
                </a:r>
                <a:r>
                  <a:rPr lang="en-US" i="1" dirty="0">
                    <a:latin typeface="+mj-lt"/>
                  </a:rPr>
                  <a:t>, </a:t>
                </a:r>
                <a:r>
                  <a:rPr lang="en-US" i="1" dirty="0" err="1">
                    <a:latin typeface="+mj-lt"/>
                  </a:rPr>
                  <a:t>write</a:t>
                </a:r>
                <a:r>
                  <a:rPr lang="en-US" sz="1400" i="1" dirty="0" err="1">
                    <a:latin typeface="+mj-lt"/>
                  </a:rPr>
                  <a:t>t</a:t>
                </a:r>
                <a:r>
                  <a:rPr lang="en-US" i="1" dirty="0">
                    <a:latin typeface="+mj-lt"/>
                  </a:rPr>
                  <a:t>} </a:t>
                </a:r>
                <a:r>
                  <a:rPr lang="en-US" dirty="0">
                    <a:latin typeface="+mj-lt"/>
                  </a:rPr>
                  <a:t>- many types of information flows, where </a:t>
                </a:r>
                <a:r>
                  <a:rPr lang="en-US" dirty="0" err="1">
                    <a:latin typeface="+mj-lt"/>
                  </a:rPr>
                  <a:t>write</a:t>
                </a:r>
                <a:r>
                  <a:rPr lang="en-US" sz="1400" dirty="0" err="1">
                    <a:latin typeface="+mj-lt"/>
                  </a:rPr>
                  <a:t>m</a:t>
                </a:r>
                <a:r>
                  <a:rPr lang="en-US" dirty="0">
                    <a:latin typeface="+mj-lt"/>
                  </a:rPr>
                  <a:t> is an information flow in memory, </a:t>
                </a:r>
                <a:r>
                  <a:rPr lang="en-US" dirty="0" err="1">
                    <a:latin typeface="+mj-lt"/>
                  </a:rPr>
                  <a:t>write</a:t>
                </a:r>
                <a:r>
                  <a:rPr lang="en-US" sz="1400" dirty="0" err="1">
                    <a:latin typeface="+mj-lt"/>
                  </a:rPr>
                  <a:t>t</a:t>
                </a:r>
                <a:r>
                  <a:rPr lang="en-US" dirty="0">
                    <a:latin typeface="+mj-lt"/>
                  </a:rPr>
                  <a:t> is an information flow in </a:t>
                </a:r>
                <a:r>
                  <a:rPr lang="en-US" dirty="0" smtClean="0">
                    <a:latin typeface="+mj-lt"/>
                  </a:rPr>
                  <a:t>time;</a:t>
                </a:r>
              </a:p>
              <a:p>
                <a:pPr marL="0" indent="0">
                  <a:buNone/>
                </a:pPr>
                <a14:m>
                  <m:oMath xmlns:m="http://schemas.openxmlformats.org/officeDocument/2006/math">
                    <m:r>
                      <m:rPr>
                        <m:sty m:val="p"/>
                      </m:rPr>
                      <a:rPr lang="en-US" b="0" i="0" dirty="0" smtClean="0">
                        <a:latin typeface="Cambria Math" panose="02040503050406030204" pitchFamily="18" charset="0"/>
                      </a:rPr>
                      <m:t>F</m:t>
                    </m:r>
                    <m:r>
                      <a:rPr lang="en-US" dirty="0">
                        <a:latin typeface="Cambria Math" panose="02040503050406030204" pitchFamily="18" charset="0"/>
                      </a:rPr>
                      <m:t>⊆</m:t>
                    </m:r>
                    <m:r>
                      <a:rPr lang="en-US" i="1" dirty="0">
                        <a:latin typeface="Cambria Math" panose="02040503050406030204" pitchFamily="18" charset="0"/>
                      </a:rPr>
                      <m:t>𝑆</m:t>
                    </m:r>
                    <m:r>
                      <a:rPr lang="en-US" i="1" dirty="0">
                        <a:latin typeface="Cambria Math" panose="02040503050406030204" pitchFamily="18" charset="0"/>
                      </a:rPr>
                      <m:t> </m:t>
                    </m:r>
                    <m:r>
                      <a:rPr lang="en-US" i="1" dirty="0">
                        <a:latin typeface="Cambria Math" panose="02040503050406030204" pitchFamily="18" charset="0"/>
                      </a:rPr>
                      <m:t>𝑥</m:t>
                    </m:r>
                    <m:d>
                      <m:dPr>
                        <m:ctrlPr>
                          <a:rPr lang="en-US" i="1" dirty="0">
                            <a:latin typeface="Cambria Math" panose="02040503050406030204" pitchFamily="18" charset="0"/>
                          </a:rPr>
                        </m:ctrlPr>
                      </m:dPr>
                      <m:e>
                        <m:r>
                          <a:rPr lang="en-US" i="1" dirty="0">
                            <a:latin typeface="Cambria Math" panose="02040503050406030204" pitchFamily="18" charset="0"/>
                          </a:rPr>
                          <m:t>𝐸</m:t>
                        </m:r>
                        <m:r>
                          <a:rPr lang="en-US" dirty="0">
                            <a:latin typeface="Cambria Math" panose="02040503050406030204" pitchFamily="18" charset="0"/>
                          </a:rPr>
                          <m:t>∪</m:t>
                        </m:r>
                        <m:r>
                          <a:rPr lang="en-US" i="1" dirty="0">
                            <a:latin typeface="Cambria Math" panose="02040503050406030204" pitchFamily="18" charset="0"/>
                          </a:rPr>
                          <m:t>𝑆</m:t>
                        </m:r>
                      </m:e>
                    </m:d>
                    <m:r>
                      <a:rPr lang="en-US" i="1" dirty="0">
                        <a:latin typeface="Cambria Math" panose="02040503050406030204" pitchFamily="18" charset="0"/>
                      </a:rPr>
                      <m:t>𝑥</m:t>
                    </m:r>
                    <m:d>
                      <m:dPr>
                        <m:ctrlPr>
                          <a:rPr lang="en-US" i="1" dirty="0">
                            <a:latin typeface="Cambria Math" panose="02040503050406030204" pitchFamily="18" charset="0"/>
                          </a:rPr>
                        </m:ctrlPr>
                      </m:dPr>
                      <m:e>
                        <m:r>
                          <a:rPr lang="en-US" i="1" dirty="0">
                            <a:latin typeface="Cambria Math" panose="02040503050406030204" pitchFamily="18" charset="0"/>
                          </a:rPr>
                          <m:t>𝐸</m:t>
                        </m:r>
                        <m:r>
                          <a:rPr lang="en-US" dirty="0">
                            <a:latin typeface="Cambria Math" panose="02040503050406030204" pitchFamily="18" charset="0"/>
                          </a:rPr>
                          <m:t>∪</m:t>
                        </m:r>
                        <m:r>
                          <a:rPr lang="en-US" i="1" dirty="0">
                            <a:latin typeface="Cambria Math" panose="02040503050406030204" pitchFamily="18" charset="0"/>
                          </a:rPr>
                          <m:t>𝑆</m:t>
                        </m:r>
                      </m:e>
                    </m:d>
                    <m:r>
                      <a:rPr lang="en-US" i="1" dirty="0">
                        <a:latin typeface="Cambria Math" panose="02040503050406030204" pitchFamily="18" charset="0"/>
                      </a:rPr>
                      <m:t>𝑥𝑅</m:t>
                    </m:r>
                    <m:r>
                      <a:rPr lang="en-US" b="0" i="1" dirty="0" smtClean="0">
                        <a:latin typeface="Cambria Math" panose="02040503050406030204" pitchFamily="18" charset="0"/>
                      </a:rPr>
                      <m:t>𝑓</m:t>
                    </m:r>
                    <m:r>
                      <a:rPr lang="en-US" i="1" dirty="0">
                        <a:latin typeface="Cambria Math" panose="02040503050406030204" pitchFamily="18" charset="0"/>
                      </a:rPr>
                      <m:t> </m:t>
                    </m:r>
                  </m:oMath>
                </a14:m>
                <a:r>
                  <a:rPr lang="en-US" dirty="0" smtClean="0">
                    <a:latin typeface="+mj-lt"/>
                  </a:rPr>
                  <a:t> - is </a:t>
                </a:r>
                <a:r>
                  <a:rPr lang="en-US" dirty="0">
                    <a:latin typeface="+mj-lt"/>
                  </a:rPr>
                  <a:t>the set of information flows</a:t>
                </a:r>
                <a:r>
                  <a:rPr lang="en-US" dirty="0" smtClean="0">
                    <a:latin typeface="+mj-lt"/>
                  </a:rPr>
                  <a:t>;</a:t>
                </a:r>
              </a:p>
              <a:p>
                <a:pPr marL="0" indent="0">
                  <a:buNone/>
                </a:pPr>
                <a:r>
                  <a:rPr lang="en-US" i="1" dirty="0" smtClean="0">
                    <a:latin typeface="+mj-lt"/>
                  </a:rPr>
                  <a:t>q = (S, O, P) </a:t>
                </a:r>
                <a:r>
                  <a:rPr lang="en-US" dirty="0" smtClean="0">
                    <a:latin typeface="+mj-lt"/>
                  </a:rPr>
                  <a:t>- system state;</a:t>
                </a:r>
              </a:p>
              <a:p>
                <a:pPr marL="0" indent="0">
                  <a:buNone/>
                </a:pPr>
                <a:r>
                  <a:rPr lang="en-US" i="1" dirty="0" smtClean="0">
                    <a:latin typeface="+mj-lt"/>
                  </a:rPr>
                  <a:t>Q</a:t>
                </a:r>
                <a:r>
                  <a:rPr lang="en-US" dirty="0" smtClean="0">
                    <a:latin typeface="+mj-lt"/>
                  </a:rPr>
                  <a:t> </a:t>
                </a:r>
                <a:r>
                  <a:rPr lang="en-US" dirty="0">
                    <a:latin typeface="+mj-lt"/>
                  </a:rPr>
                  <a:t>is the set of states of the system</a:t>
                </a:r>
                <a:r>
                  <a:rPr lang="en-US" dirty="0" smtClean="0">
                    <a:latin typeface="+mj-lt"/>
                  </a:rPr>
                  <a:t>;</a:t>
                </a:r>
              </a:p>
              <a:p>
                <a:pPr marL="0" indent="0">
                  <a:buNone/>
                </a:pPr>
                <a:r>
                  <a:rPr lang="en-US" i="1" dirty="0" smtClean="0">
                    <a:latin typeface="+mj-lt"/>
                  </a:rPr>
                  <a:t>M</a:t>
                </a:r>
                <a:r>
                  <a:rPr lang="en-US" dirty="0" smtClean="0">
                    <a:latin typeface="+mj-lt"/>
                  </a:rPr>
                  <a:t> </a:t>
                </a:r>
                <a:r>
                  <a:rPr lang="en-US" dirty="0">
                    <a:latin typeface="+mj-lt"/>
                  </a:rPr>
                  <a:t>is an access matrix, where </a:t>
                </a:r>
                <a14:m>
                  <m:oMath xmlns:m="http://schemas.openxmlformats.org/officeDocument/2006/math">
                    <m:r>
                      <a:rPr lang="en-US" i="1" dirty="0" smtClean="0">
                        <a:latin typeface="Cambria Math" panose="02040503050406030204" pitchFamily="18" charset="0"/>
                      </a:rPr>
                      <m:t>𝑀</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𝑆</m:t>
                        </m:r>
                        <m:r>
                          <a:rPr lang="en-US" i="0" dirty="0">
                            <a:latin typeface="Cambria Math" panose="02040503050406030204" pitchFamily="18" charset="0"/>
                          </a:rPr>
                          <m:t>,0</m:t>
                        </m:r>
                      </m:e>
                    </m:d>
                    <m:r>
                      <a:rPr lang="en-US" i="0" dirty="0">
                        <a:latin typeface="Cambria Math" panose="02040503050406030204" pitchFamily="18" charset="0"/>
                      </a:rPr>
                      <m:t>⊆</m:t>
                    </m:r>
                    <m:r>
                      <a:rPr lang="en-US" b="0" i="1" dirty="0" smtClean="0">
                        <a:latin typeface="Cambria Math" panose="02040503050406030204" pitchFamily="18" charset="0"/>
                      </a:rPr>
                      <m:t>𝑃</m:t>
                    </m:r>
                    <m:r>
                      <a:rPr lang="en-US" b="0" i="1" dirty="0" smtClean="0">
                        <a:latin typeface="Cambria Math" panose="02040503050406030204" pitchFamily="18" charset="0"/>
                      </a:rPr>
                      <m:t> </m:t>
                    </m:r>
                  </m:oMath>
                </a14:m>
                <a:r>
                  <a:rPr lang="en-US" dirty="0" smtClean="0">
                    <a:latin typeface="+mj-lt"/>
                  </a:rPr>
                  <a:t>are </a:t>
                </a:r>
                <a:r>
                  <a:rPr lang="en-US" dirty="0">
                    <a:latin typeface="+mj-lt"/>
                  </a:rPr>
                  <a:t>the access rights of the subject of access </a:t>
                </a:r>
                <a14:m>
                  <m:oMath xmlns:m="http://schemas.openxmlformats.org/officeDocument/2006/math">
                    <m:r>
                      <a:rPr lang="en-US" i="1" dirty="0" smtClean="0">
                        <a:latin typeface="Cambria Math" panose="02040503050406030204" pitchFamily="18" charset="0"/>
                      </a:rPr>
                      <m:t>𝑠</m:t>
                    </m:r>
                    <m:r>
                      <a:rPr lang="en-US" i="0" dirty="0">
                        <a:latin typeface="Cambria Math" panose="02040503050406030204" pitchFamily="18" charset="0"/>
                      </a:rPr>
                      <m:t>∈</m:t>
                    </m:r>
                    <m:r>
                      <m:rPr>
                        <m:sty m:val="p"/>
                      </m:rPr>
                      <a:rPr lang="en-US" b="0" i="0" dirty="0" smtClean="0">
                        <a:latin typeface="Cambria Math" panose="02040503050406030204" pitchFamily="18" charset="0"/>
                      </a:rPr>
                      <m:t>S</m:t>
                    </m:r>
                  </m:oMath>
                </a14:m>
                <a:r>
                  <a:rPr lang="en-US" dirty="0" smtClean="0">
                    <a:latin typeface="+mj-lt"/>
                  </a:rPr>
                  <a:t> to </a:t>
                </a:r>
                <a:r>
                  <a:rPr lang="en-US" dirty="0">
                    <a:latin typeface="+mj-lt"/>
                  </a:rPr>
                  <a:t>the object </a:t>
                </a:r>
                <a14:m>
                  <m:oMath xmlns:m="http://schemas.openxmlformats.org/officeDocument/2006/math">
                    <m:r>
                      <m:rPr>
                        <m:sty m:val="p"/>
                      </m:rPr>
                      <a:rPr lang="en-US" dirty="0">
                        <a:latin typeface="Cambria Math" panose="02040503050406030204" pitchFamily="18" charset="0"/>
                      </a:rPr>
                      <m:t>o</m:t>
                    </m:r>
                    <m:r>
                      <a:rPr lang="en-US" dirty="0">
                        <a:latin typeface="Cambria Math" panose="02040503050406030204" pitchFamily="18" charset="0"/>
                      </a:rPr>
                      <m:t>∈</m:t>
                    </m:r>
                    <m:r>
                      <m:rPr>
                        <m:sty m:val="p"/>
                      </m:rPr>
                      <a:rPr lang="en-US" b="0" i="0" dirty="0" smtClean="0">
                        <a:latin typeface="Cambria Math" panose="02040503050406030204" pitchFamily="18" charset="0"/>
                      </a:rPr>
                      <m:t>O</m:t>
                    </m:r>
                  </m:oMath>
                </a14:m>
                <a:r>
                  <a:rPr lang="en-US" dirty="0" smtClean="0">
                    <a:latin typeface="+mj-lt"/>
                  </a:rPr>
                  <a:t>. As </a:t>
                </a:r>
                <a:r>
                  <a:rPr lang="en-US" dirty="0">
                    <a:latin typeface="+mj-lt"/>
                  </a:rPr>
                  <a:t>a result of the execution of the primitive operator, the CS transitions from the state </a:t>
                </a:r>
                <a:r>
                  <a:rPr lang="en-US" i="1" dirty="0">
                    <a:latin typeface="+mj-lt"/>
                  </a:rPr>
                  <a:t>Q = (S, O, P) </a:t>
                </a:r>
                <a:r>
                  <a:rPr lang="en-US" dirty="0">
                    <a:latin typeface="+mj-lt"/>
                  </a:rPr>
                  <a:t>to the new state </a:t>
                </a:r>
                <a:r>
                  <a:rPr lang="en-US" i="1" dirty="0">
                    <a:latin typeface="+mj-lt"/>
                  </a:rPr>
                  <a:t>Q '= (S', O ', P')</a:t>
                </a:r>
                <a:r>
                  <a:rPr lang="en-US" dirty="0">
                    <a:latin typeface="+mj-lt"/>
                  </a:rPr>
                  <a:t>.</a:t>
                </a:r>
                <a:endParaRPr lang="ru-RU" dirty="0">
                  <a:latin typeface="+mj-lt"/>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85523" y="1559292"/>
                <a:ext cx="10263447" cy="4351337"/>
              </a:xfrm>
              <a:blipFill>
                <a:blip r:embed="rId2"/>
                <a:stretch>
                  <a:fillRect l="-1069" t="-2801" b="-560"/>
                </a:stretch>
              </a:blipFill>
            </p:spPr>
            <p:txBody>
              <a:bodyPr/>
              <a:lstStyle/>
              <a:p>
                <a:r>
                  <a:rPr lang="ru-RU">
                    <a:noFill/>
                  </a:rPr>
                  <a:t> </a:t>
                </a:r>
              </a:p>
            </p:txBody>
          </p:sp>
        </mc:Fallback>
      </mc:AlternateContent>
    </p:spTree>
    <p:extLst>
      <p:ext uri="{BB962C8B-B14F-4D97-AF65-F5344CB8AC3E}">
        <p14:creationId xmlns:p14="http://schemas.microsoft.com/office/powerpoint/2010/main" val="1657493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5149" y="286604"/>
            <a:ext cx="10260531" cy="810676"/>
          </a:xfrm>
          <a:solidFill>
            <a:schemeClr val="accent1">
              <a:lumMod val="75000"/>
            </a:schemeClr>
          </a:solidFill>
        </p:spPr>
        <p:txBody>
          <a:bodyPr/>
          <a:lstStyle/>
          <a:p>
            <a:r>
              <a:rPr lang="en-US" dirty="0">
                <a:solidFill>
                  <a:schemeClr val="bg1"/>
                </a:solidFill>
              </a:rPr>
              <a:t>Characterization</a:t>
            </a:r>
            <a:endParaRPr lang="ru-RU" dirty="0">
              <a:solidFill>
                <a:schemeClr val="bg1"/>
              </a:solidFill>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895149" y="1626669"/>
                <a:ext cx="10515600" cy="4417996"/>
              </a:xfrm>
            </p:spPr>
            <p:txBody>
              <a:bodyPr>
                <a:normAutofit fontScale="92500" lnSpcReduction="10000"/>
              </a:bodyPr>
              <a:lstStyle/>
              <a:p>
                <a:pPr marL="0" indent="0">
                  <a:buNone/>
                </a:pPr>
                <a:r>
                  <a:rPr lang="en-US" b="1" i="1" dirty="0" smtClean="0">
                    <a:latin typeface="+mj-lt"/>
                  </a:rPr>
                  <a:t>Theorem 1</a:t>
                </a:r>
                <a:r>
                  <a:rPr lang="en-US" dirty="0">
                    <a:latin typeface="+mj-lt"/>
                  </a:rPr>
                  <a:t>. </a:t>
                </a:r>
                <a:r>
                  <a:rPr lang="en-US" dirty="0" smtClean="0">
                    <a:latin typeface="+mj-lt"/>
                  </a:rPr>
                  <a:t>If </a:t>
                </a:r>
                <a:r>
                  <a:rPr lang="en-US" dirty="0">
                    <a:latin typeface="+mj-lt"/>
                  </a:rPr>
                  <a:t>two closed sets </a:t>
                </a:r>
                <a:r>
                  <a:rPr lang="en-US" i="1" dirty="0">
                    <a:latin typeface="+mj-lt"/>
                  </a:rPr>
                  <a:t>U</a:t>
                </a:r>
                <a:r>
                  <a:rPr lang="en-US" sz="1400" i="1" dirty="0">
                    <a:latin typeface="+mj-lt"/>
                  </a:rPr>
                  <a:t>1</a:t>
                </a:r>
                <a:r>
                  <a:rPr lang="en-US" i="1" dirty="0">
                    <a:latin typeface="+mj-lt"/>
                  </a:rPr>
                  <a:t>, U</a:t>
                </a:r>
                <a:r>
                  <a:rPr lang="en-US" sz="1400" i="1" dirty="0">
                    <a:latin typeface="+mj-lt"/>
                  </a:rPr>
                  <a:t>2</a:t>
                </a:r>
                <a14:m>
                  <m:oMath xmlns:m="http://schemas.openxmlformats.org/officeDocument/2006/math">
                    <m:r>
                      <a:rPr lang="en-US" b="0" i="1" dirty="0" smtClean="0">
                        <a:latin typeface="Cambria Math" panose="02040503050406030204" pitchFamily="18" charset="0"/>
                      </a:rPr>
                      <m:t> </m:t>
                    </m:r>
                    <m:r>
                      <a:rPr lang="en-US" i="1" dirty="0" smtClean="0">
                        <a:latin typeface="Cambria Math" panose="02040503050406030204" pitchFamily="18" charset="0"/>
                      </a:rPr>
                      <m:t>⊂</m:t>
                    </m:r>
                  </m:oMath>
                </a14:m>
                <a:r>
                  <a:rPr lang="en-US" i="1" dirty="0">
                    <a:latin typeface="+mj-lt"/>
                  </a:rPr>
                  <a:t> </a:t>
                </a:r>
                <a:r>
                  <a:rPr lang="en-US" i="1" dirty="0" smtClean="0">
                    <a:latin typeface="+mj-lt"/>
                  </a:rPr>
                  <a:t>X </a:t>
                </a:r>
                <a:r>
                  <a:rPr lang="en-US" dirty="0">
                    <a:latin typeface="+mj-lt"/>
                  </a:rPr>
                  <a:t>do not intersect, then there exist two open sets W</a:t>
                </a:r>
                <a:r>
                  <a:rPr lang="en-US" sz="1400" dirty="0">
                    <a:latin typeface="+mj-lt"/>
                  </a:rPr>
                  <a:t>1</a:t>
                </a:r>
                <a:r>
                  <a:rPr lang="en-US" dirty="0">
                    <a:latin typeface="+mj-lt"/>
                  </a:rPr>
                  <a:t> and W</a:t>
                </a:r>
                <a:r>
                  <a:rPr lang="en-US" sz="1400" dirty="0">
                    <a:latin typeface="+mj-lt"/>
                  </a:rPr>
                  <a:t>2</a:t>
                </a:r>
                <a:r>
                  <a:rPr lang="en-US" dirty="0">
                    <a:latin typeface="+mj-lt"/>
                  </a:rPr>
                  <a:t> such </a:t>
                </a:r>
                <a:r>
                  <a:rPr lang="en-US" dirty="0" smtClean="0">
                    <a:latin typeface="+mj-lt"/>
                  </a:rPr>
                  <a:t>that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𝑈</m:t>
                        </m:r>
                      </m:e>
                      <m:sub>
                        <m:r>
                          <a:rPr lang="en-US" i="0" smtClean="0">
                            <a:latin typeface="Cambria Math" panose="02040503050406030204" pitchFamily="18" charset="0"/>
                          </a:rPr>
                          <m:t>1</m:t>
                        </m:r>
                      </m:sub>
                    </m:sSub>
                    <m:r>
                      <a:rPr lang="en-US" i="0"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𝑊</m:t>
                        </m:r>
                      </m:e>
                      <m:sub>
                        <m:r>
                          <a:rPr lang="en-US" i="0" smtClean="0">
                            <a:latin typeface="Cambria Math" panose="02040503050406030204" pitchFamily="18" charset="0"/>
                          </a:rPr>
                          <m:t>1</m:t>
                        </m:r>
                      </m:sub>
                    </m:sSub>
                  </m:oMath>
                </a14:m>
                <a:r>
                  <a:rPr lang="en-US" dirty="0" smtClean="0">
                    <a:latin typeface="+mj-lt"/>
                  </a:rPr>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b="0" i="0" smtClean="0">
                            <a:latin typeface="Cambria Math" panose="02040503050406030204" pitchFamily="18" charset="0"/>
                          </a:rPr>
                          <m:t>2</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b="0" i="0" smtClean="0">
                            <a:latin typeface="Cambria Math" panose="02040503050406030204" pitchFamily="18" charset="0"/>
                          </a:rPr>
                          <m:t>2 </m:t>
                        </m:r>
                      </m:sub>
                    </m:sSub>
                  </m:oMath>
                </a14:m>
                <a:r>
                  <a:rPr lang="en-US" dirty="0">
                    <a:latin typeface="+mj-lt"/>
                  </a:rPr>
                  <a:t>and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𝑊</m:t>
                        </m:r>
                      </m:e>
                      <m:sub>
                        <m:r>
                          <a:rPr lang="en-US" i="0" smtClean="0">
                            <a:latin typeface="Cambria Math" panose="02040503050406030204" pitchFamily="18" charset="0"/>
                          </a:rPr>
                          <m:t>1</m:t>
                        </m:r>
                      </m:sub>
                    </m:sSub>
                    <m:r>
                      <a:rPr lang="en-US" i="0"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𝑊</m:t>
                        </m:r>
                      </m:e>
                      <m:sub>
                        <m:r>
                          <a:rPr lang="en-US" i="0" smtClean="0">
                            <a:latin typeface="Cambria Math" panose="02040503050406030204" pitchFamily="18" charset="0"/>
                          </a:rPr>
                          <m:t>2</m:t>
                        </m:r>
                      </m:sub>
                    </m:sSub>
                    <m:r>
                      <a:rPr lang="en-US" i="0" smtClean="0">
                        <a:latin typeface="Cambria Math" panose="02040503050406030204" pitchFamily="18" charset="0"/>
                      </a:rPr>
                      <m:t>=∅</m:t>
                    </m:r>
                  </m:oMath>
                </a14:m>
                <a:endParaRPr lang="en-US" dirty="0" smtClean="0">
                  <a:latin typeface="+mj-lt"/>
                </a:endParaRPr>
              </a:p>
              <a:p>
                <a:pPr marL="0" indent="0">
                  <a:buNone/>
                </a:pPr>
                <a:r>
                  <a:rPr lang="en-US" b="1" i="1" dirty="0" smtClean="0">
                    <a:latin typeface="+mj-lt"/>
                  </a:rPr>
                  <a:t>Hypothesis </a:t>
                </a:r>
                <a:r>
                  <a:rPr lang="en-US" b="1" i="1" dirty="0">
                    <a:latin typeface="+mj-lt"/>
                  </a:rPr>
                  <a:t>1</a:t>
                </a:r>
                <a:r>
                  <a:rPr lang="en-US" dirty="0">
                    <a:latin typeface="+mj-lt"/>
                  </a:rPr>
                  <a:t>: If subject </a:t>
                </a:r>
                <a:r>
                  <a:rPr lang="en-US" i="1" dirty="0">
                    <a:latin typeface="+mj-lt"/>
                  </a:rPr>
                  <a:t>S</a:t>
                </a:r>
                <a:r>
                  <a:rPr lang="en-US" dirty="0">
                    <a:latin typeface="+mj-lt"/>
                  </a:rPr>
                  <a:t> is activated at time </a:t>
                </a:r>
                <a:r>
                  <a:rPr lang="en-US" i="1" dirty="0">
                    <a:latin typeface="+mj-lt"/>
                  </a:rPr>
                  <a:t>t</a:t>
                </a:r>
                <a:r>
                  <a:rPr lang="en-US" dirty="0">
                    <a:latin typeface="+mj-lt"/>
                  </a:rPr>
                  <a:t>, then there is only one activated subject S </a:t>
                </a:r>
                <a:r>
                  <a:rPr lang="en-US" dirty="0" smtClean="0">
                    <a:latin typeface="+mj-lt"/>
                  </a:rPr>
                  <a:t>‘ in </a:t>
                </a:r>
                <a:r>
                  <a:rPr lang="en-US" i="1" dirty="0">
                    <a:latin typeface="+mj-lt"/>
                  </a:rPr>
                  <a:t>S</a:t>
                </a:r>
                <a:r>
                  <a:rPr lang="en-US" sz="1400" i="1" dirty="0">
                    <a:latin typeface="+mj-lt"/>
                  </a:rPr>
                  <a:t>t</a:t>
                </a:r>
                <a:r>
                  <a:rPr lang="en-US" dirty="0">
                    <a:latin typeface="+mj-lt"/>
                  </a:rPr>
                  <a:t> that has activated </a:t>
                </a:r>
                <a:r>
                  <a:rPr lang="en-US" i="1" dirty="0">
                    <a:latin typeface="+mj-lt"/>
                  </a:rPr>
                  <a:t>S</a:t>
                </a:r>
                <a:r>
                  <a:rPr lang="en-US" dirty="0">
                    <a:latin typeface="+mj-lt"/>
                  </a:rPr>
                  <a:t>. At time </a:t>
                </a:r>
                <a:r>
                  <a:rPr lang="en-US" i="1" dirty="0">
                    <a:latin typeface="+mj-lt"/>
                  </a:rPr>
                  <a:t>t = 0</a:t>
                </a:r>
                <a:r>
                  <a:rPr lang="en-US" dirty="0">
                    <a:latin typeface="+mj-lt"/>
                  </a:rPr>
                  <a:t>, only users are activated</a:t>
                </a:r>
                <a:r>
                  <a:rPr lang="en-US" dirty="0" smtClean="0">
                    <a:latin typeface="+mj-lt"/>
                  </a:rPr>
                  <a:t>.</a:t>
                </a:r>
                <a:endParaRPr lang="ru-RU" dirty="0" smtClean="0">
                  <a:latin typeface="+mj-lt"/>
                </a:endParaRPr>
              </a:p>
              <a:p>
                <a:pPr marL="0" indent="0">
                  <a:buNone/>
                </a:pPr>
                <a:r>
                  <a:rPr lang="en-US" b="1" i="1" dirty="0">
                    <a:latin typeface="+mj-lt"/>
                  </a:rPr>
                  <a:t>Lemma 1.</a:t>
                </a:r>
                <a:r>
                  <a:rPr lang="en-US" dirty="0">
                    <a:latin typeface="+mj-lt"/>
                  </a:rPr>
                  <a:t> If at a given time t the subject </a:t>
                </a:r>
                <a:r>
                  <a:rPr lang="en-US" i="1" dirty="0">
                    <a:latin typeface="+mj-lt"/>
                  </a:rPr>
                  <a:t>S</a:t>
                </a:r>
                <a:r>
                  <a:rPr lang="en-US" dirty="0">
                    <a:latin typeface="+mj-lt"/>
                  </a:rPr>
                  <a:t> is activated, then there is only one user </a:t>
                </a:r>
                <a:r>
                  <a:rPr lang="en-US" i="1" dirty="0">
                    <a:latin typeface="+mj-lt"/>
                  </a:rPr>
                  <a:t>U</a:t>
                </a:r>
                <a:r>
                  <a:rPr lang="en-US" dirty="0">
                    <a:latin typeface="+mj-lt"/>
                  </a:rPr>
                  <a:t>, on whose behalf the subject </a:t>
                </a:r>
                <a:r>
                  <a:rPr lang="en-US" i="1" dirty="0">
                    <a:latin typeface="+mj-lt"/>
                  </a:rPr>
                  <a:t>S</a:t>
                </a:r>
                <a:r>
                  <a:rPr lang="en-US" dirty="0">
                    <a:latin typeface="+mj-lt"/>
                  </a:rPr>
                  <a:t> is activated, that is, there is a </a:t>
                </a:r>
                <a:r>
                  <a:rPr lang="en-US" dirty="0" smtClean="0">
                    <a:latin typeface="+mj-lt"/>
                  </a:rPr>
                  <a:t>chain.</a:t>
                </a:r>
                <a:endParaRPr lang="ru-RU" dirty="0" smtClean="0">
                  <a:latin typeface="+mj-lt"/>
                </a:endParaRPr>
              </a:p>
              <a:p>
                <a:pPr marL="0" indent="0">
                  <a:buNone/>
                </a:pPr>
                <a:r>
                  <a:rPr lang="en-US" b="1" i="1" dirty="0">
                    <a:latin typeface="+mj-lt"/>
                  </a:rPr>
                  <a:t>Hypothesis 2.</a:t>
                </a:r>
                <a:r>
                  <a:rPr lang="en-US" dirty="0">
                    <a:latin typeface="+mj-lt"/>
                  </a:rPr>
                  <a:t> The functioning of the system </a:t>
                </a:r>
                <a:r>
                  <a:rPr lang="en-US" i="1" dirty="0">
                    <a:latin typeface="+mj-lt"/>
                  </a:rPr>
                  <a:t>Q</a:t>
                </a:r>
                <a:r>
                  <a:rPr lang="en-US" dirty="0">
                    <a:latin typeface="+mj-lt"/>
                  </a:rPr>
                  <a:t> is described by the sequence of accesses of the sets of subjects to the sets of objects at each moment of </a:t>
                </a:r>
                <a:r>
                  <a:rPr lang="en-US" dirty="0" smtClean="0">
                    <a:latin typeface="+mj-lt"/>
                  </a:rPr>
                  <a:t>time </a:t>
                </a:r>
                <a14:m>
                  <m:oMath xmlns:m="http://schemas.openxmlformats.org/officeDocument/2006/math">
                    <m:r>
                      <a:rPr lang="en-US" i="1" smtClean="0">
                        <a:latin typeface="Cambria Math" panose="02040503050406030204" pitchFamily="18" charset="0"/>
                      </a:rPr>
                      <m:t>𝑡</m:t>
                    </m:r>
                    <m:r>
                      <a:rPr lang="en-US" i="0" smtClean="0">
                        <a:latin typeface="Cambria Math" panose="02040503050406030204" pitchFamily="18" charset="0"/>
                      </a:rPr>
                      <m:t>∈</m:t>
                    </m:r>
                    <m:r>
                      <m:rPr>
                        <m:sty m:val="p"/>
                      </m:rPr>
                      <a:rPr lang="en-US" b="0" i="0" smtClean="0">
                        <a:latin typeface="Cambria Math" panose="02040503050406030204" pitchFamily="18" charset="0"/>
                      </a:rPr>
                      <m:t>N</m:t>
                    </m:r>
                  </m:oMath>
                </a14:m>
                <a:r>
                  <a:rPr lang="en-US" dirty="0" smtClean="0">
                    <a:latin typeface="+mj-lt"/>
                  </a:rPr>
                  <a:t>.</a:t>
                </a:r>
                <a:endParaRPr lang="ru-RU" dirty="0" smtClean="0">
                  <a:latin typeface="+mj-lt"/>
                </a:endParaRPr>
              </a:p>
              <a:p>
                <a:pPr marL="0" indent="0">
                  <a:buNone/>
                </a:pPr>
                <a:r>
                  <a:rPr lang="en-US" b="1" i="1" dirty="0">
                    <a:latin typeface="+mj-lt"/>
                  </a:rPr>
                  <a:t>Lemma 2.</a:t>
                </a:r>
                <a:r>
                  <a:rPr lang="en-US" dirty="0">
                    <a:latin typeface="+mj-lt"/>
                  </a:rPr>
                  <a:t> For every </a:t>
                </a:r>
                <a:r>
                  <a:rPr lang="en-US" i="1" dirty="0">
                    <a:latin typeface="+mj-lt"/>
                  </a:rPr>
                  <a:t>t ∈ N</a:t>
                </a:r>
                <a:r>
                  <a:rPr lang="en-US" dirty="0">
                    <a:latin typeface="+mj-lt"/>
                  </a:rPr>
                  <a:t>, for every </a:t>
                </a:r>
                <a:r>
                  <a:rPr lang="en-US" i="1" dirty="0">
                    <a:latin typeface="+mj-lt"/>
                  </a:rPr>
                  <a:t>O ∈ </a:t>
                </a:r>
                <a:r>
                  <a:rPr lang="en-US" i="1" dirty="0" err="1">
                    <a:latin typeface="+mj-lt"/>
                  </a:rPr>
                  <a:t>O</a:t>
                </a:r>
                <a:r>
                  <a:rPr lang="en-US" sz="1400" i="1" dirty="0" err="1">
                    <a:latin typeface="+mj-lt"/>
                  </a:rPr>
                  <a:t>t</a:t>
                </a:r>
                <a:r>
                  <a:rPr lang="en-US" dirty="0">
                    <a:latin typeface="+mj-lt"/>
                  </a:rPr>
                  <a:t>, </a:t>
                </a:r>
                <a:r>
                  <a:rPr lang="en-US" i="1" dirty="0">
                    <a:latin typeface="+mj-lt"/>
                  </a:rPr>
                  <a:t>О ∉ B</a:t>
                </a:r>
                <a:r>
                  <a:rPr lang="en-US" dirty="0">
                    <a:latin typeface="+mj-lt"/>
                  </a:rPr>
                  <a:t>, there is a unique user </a:t>
                </a:r>
                <a:r>
                  <a:rPr lang="en-US" i="1" dirty="0">
                    <a:latin typeface="+mj-lt"/>
                  </a:rPr>
                  <a:t>U</a:t>
                </a:r>
                <a:r>
                  <a:rPr lang="en-US" dirty="0">
                    <a:latin typeface="+mj-lt"/>
                  </a:rPr>
                  <a:t> such that </a:t>
                </a:r>
                <a:r>
                  <a:rPr lang="en-US" i="1" dirty="0">
                    <a:latin typeface="+mj-lt"/>
                  </a:rPr>
                  <a:t>O ∈ </a:t>
                </a:r>
                <a:r>
                  <a:rPr lang="en-US" i="1" dirty="0" err="1">
                    <a:latin typeface="+mj-lt"/>
                  </a:rPr>
                  <a:t>O</a:t>
                </a:r>
                <a:r>
                  <a:rPr lang="en-US" sz="1400" i="1" dirty="0" err="1">
                    <a:latin typeface="+mj-lt"/>
                  </a:rPr>
                  <a:t>t</a:t>
                </a:r>
                <a:r>
                  <a:rPr lang="en-US" i="1" dirty="0">
                    <a:latin typeface="+mj-lt"/>
                  </a:rPr>
                  <a:t> (U).</a:t>
                </a:r>
                <a:endParaRPr lang="ru-RU" i="1" dirty="0">
                  <a:latin typeface="+mj-lt"/>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95149" y="1626669"/>
                <a:ext cx="10515600" cy="4417996"/>
              </a:xfrm>
              <a:blipFill>
                <a:blip r:embed="rId2"/>
                <a:stretch>
                  <a:fillRect l="-1043" t="-2759" r="-1101" b="-3310"/>
                </a:stretch>
              </a:blipFill>
            </p:spPr>
            <p:txBody>
              <a:bodyPr/>
              <a:lstStyle/>
              <a:p>
                <a:r>
                  <a:rPr lang="ru-RU">
                    <a:noFill/>
                  </a:rPr>
                  <a:t> </a:t>
                </a:r>
              </a:p>
            </p:txBody>
          </p:sp>
        </mc:Fallback>
      </mc:AlternateContent>
    </p:spTree>
    <p:extLst>
      <p:ext uri="{BB962C8B-B14F-4D97-AF65-F5344CB8AC3E}">
        <p14:creationId xmlns:p14="http://schemas.microsoft.com/office/powerpoint/2010/main" val="260418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845127" y="625642"/>
                <a:ext cx="10515600" cy="5554495"/>
              </a:xfrm>
            </p:spPr>
            <p:txBody>
              <a:bodyPr>
                <a:normAutofit lnSpcReduction="10000"/>
              </a:bodyPr>
              <a:lstStyle/>
              <a:p>
                <a:pPr marL="0" indent="0">
                  <a:buNone/>
                </a:pPr>
                <a:r>
                  <a:rPr lang="en-US" b="1" i="1" dirty="0">
                    <a:latin typeface="+mj-lt"/>
                  </a:rPr>
                  <a:t>Condition 1. (Identification and Authentication). </a:t>
                </a:r>
                <a:r>
                  <a:rPr lang="en-US" dirty="0">
                    <a:latin typeface="+mj-lt"/>
                  </a:rPr>
                  <a:t>If for any </a:t>
                </a:r>
                <a:r>
                  <a:rPr lang="en-US" i="1" dirty="0">
                    <a:latin typeface="+mj-lt"/>
                  </a:rPr>
                  <a:t>t ∈ N</a:t>
                </a:r>
                <a:r>
                  <a:rPr lang="en-US" dirty="0">
                    <a:latin typeface="+mj-lt"/>
                  </a:rPr>
                  <a:t>, </a:t>
                </a:r>
                <a:r>
                  <a:rPr lang="en-US" i="1" dirty="0">
                    <a:latin typeface="+mj-lt"/>
                  </a:rPr>
                  <a:t>p ⊆ R, S, О ∈ </a:t>
                </a:r>
                <a:r>
                  <a:rPr lang="en-US" i="1" dirty="0" err="1">
                    <a:latin typeface="+mj-lt"/>
                  </a:rPr>
                  <a:t>О</a:t>
                </a:r>
                <a:r>
                  <a:rPr lang="en-US" sz="1400" i="1" dirty="0" err="1">
                    <a:latin typeface="+mj-lt"/>
                  </a:rPr>
                  <a:t>t</a:t>
                </a:r>
                <a:r>
                  <a:rPr lang="en-US" dirty="0">
                    <a:latin typeface="+mj-lt"/>
                  </a:rPr>
                  <a:t>, </a:t>
                </a:r>
                <a14:m>
                  <m:oMath xmlns:m="http://schemas.openxmlformats.org/officeDocument/2006/math">
                    <m:r>
                      <a:rPr lang="en-US" i="1">
                        <a:latin typeface="Cambria Math" panose="02040503050406030204" pitchFamily="18" charset="0"/>
                      </a:rPr>
                      <m:t>𝑆</m:t>
                    </m:r>
                    <m:groupChr>
                      <m:groupChrPr>
                        <m:chr m:val="→"/>
                        <m:vertJc m:val="bot"/>
                        <m:ctrlPr>
                          <a:rPr lang="en-US" i="1">
                            <a:latin typeface="Cambria Math" panose="02040503050406030204" pitchFamily="18" charset="0"/>
                          </a:rPr>
                        </m:ctrlPr>
                      </m:groupChrPr>
                      <m:e>
                        <m:r>
                          <m:rPr>
                            <m:brk m:alnAt="2"/>
                          </m:rPr>
                          <a:rPr lang="en-US" i="1">
                            <a:latin typeface="Cambria Math" panose="02040503050406030204" pitchFamily="18" charset="0"/>
                          </a:rPr>
                          <m:t>𝑝</m:t>
                        </m:r>
                        <m:r>
                          <a:rPr lang="ru-RU" i="1">
                            <a:latin typeface="Cambria Math" panose="02040503050406030204" pitchFamily="18" charset="0"/>
                          </a:rPr>
                          <m:t>?</m:t>
                        </m:r>
                      </m:e>
                    </m:groupChr>
                    <m:r>
                      <m:rPr>
                        <m:sty m:val="p"/>
                      </m:rPr>
                      <a:rPr lang="en-US">
                        <a:latin typeface="Cambria Math" panose="02040503050406030204" pitchFamily="18" charset="0"/>
                      </a:rPr>
                      <m:t>O</m:t>
                    </m:r>
                  </m:oMath>
                </a14:m>
                <a:r>
                  <a:rPr lang="en-US" dirty="0">
                    <a:latin typeface="+mj-lt"/>
                  </a:rPr>
                  <a:t>, then the membership functions </a:t>
                </a:r>
                <a:r>
                  <a:rPr lang="en-US" i="1" dirty="0">
                    <a:latin typeface="+mj-lt"/>
                  </a:rPr>
                  <a:t>S</a:t>
                </a:r>
                <a:r>
                  <a:rPr lang="en-US" dirty="0">
                    <a:latin typeface="+mj-lt"/>
                  </a:rPr>
                  <a:t> and </a:t>
                </a:r>
                <a:r>
                  <a:rPr lang="en-US" i="1" dirty="0">
                    <a:latin typeface="+mj-lt"/>
                  </a:rPr>
                  <a:t>О</a:t>
                </a:r>
                <a:r>
                  <a:rPr lang="en-US" dirty="0">
                    <a:latin typeface="+mj-lt"/>
                  </a:rPr>
                  <a:t> to the sets </a:t>
                </a:r>
                <a:r>
                  <a:rPr lang="en-US" i="1" dirty="0" err="1">
                    <a:latin typeface="+mj-lt"/>
                  </a:rPr>
                  <a:t>О</a:t>
                </a:r>
                <a:r>
                  <a:rPr lang="en-US" sz="1400" i="1" dirty="0" err="1">
                    <a:latin typeface="+mj-lt"/>
                  </a:rPr>
                  <a:t>t</a:t>
                </a:r>
                <a:r>
                  <a:rPr lang="en-US" i="1" dirty="0">
                    <a:latin typeface="+mj-lt"/>
                  </a:rPr>
                  <a:t> (U</a:t>
                </a:r>
                <a:r>
                  <a:rPr lang="en-US" sz="1400" i="1" dirty="0">
                    <a:latin typeface="+mj-lt"/>
                  </a:rPr>
                  <a:t>1</a:t>
                </a:r>
                <a:r>
                  <a:rPr lang="en-US" i="1" dirty="0">
                    <a:latin typeface="+mj-lt"/>
                  </a:rPr>
                  <a:t>), </a:t>
                </a:r>
                <a:r>
                  <a:rPr lang="en-US" i="1" dirty="0" err="1">
                    <a:latin typeface="+mj-lt"/>
                  </a:rPr>
                  <a:t>О</a:t>
                </a:r>
                <a:r>
                  <a:rPr lang="en-US" sz="1400" i="1" dirty="0" err="1">
                    <a:latin typeface="+mj-lt"/>
                  </a:rPr>
                  <a:t>t</a:t>
                </a:r>
                <a:r>
                  <a:rPr lang="en-US" i="1" dirty="0">
                    <a:latin typeface="+mj-lt"/>
                  </a:rPr>
                  <a:t> (U</a:t>
                </a:r>
                <a:r>
                  <a:rPr lang="en-US" sz="1400" i="1" dirty="0">
                    <a:latin typeface="+mj-lt"/>
                  </a:rPr>
                  <a:t>2</a:t>
                </a:r>
                <a:r>
                  <a:rPr lang="en-US" i="1" dirty="0">
                    <a:latin typeface="+mj-lt"/>
                  </a:rPr>
                  <a:t>), B </a:t>
                </a:r>
                <a:r>
                  <a:rPr lang="en-US" dirty="0">
                    <a:latin typeface="+mj-lt"/>
                  </a:rPr>
                  <a:t>are calculated</a:t>
                </a:r>
                <a:r>
                  <a:rPr lang="en-US" dirty="0" smtClean="0">
                    <a:latin typeface="+mj-lt"/>
                  </a:rPr>
                  <a:t>.</a:t>
                </a:r>
                <a:endParaRPr lang="ru-RU" dirty="0" smtClean="0">
                  <a:latin typeface="+mj-lt"/>
                </a:endParaRPr>
              </a:p>
              <a:p>
                <a:pPr marL="0" indent="0">
                  <a:buNone/>
                </a:pPr>
                <a:r>
                  <a:rPr lang="en-US" b="1" i="1" dirty="0" smtClean="0">
                    <a:latin typeface="+mj-lt"/>
                  </a:rPr>
                  <a:t>Condition </a:t>
                </a:r>
                <a:r>
                  <a:rPr lang="en-US" b="1" i="1" dirty="0">
                    <a:latin typeface="+mj-lt"/>
                  </a:rPr>
                  <a:t>2. (Access permission). </a:t>
                </a:r>
                <a:r>
                  <a:rPr lang="en-US" dirty="0">
                    <a:latin typeface="+mj-lt"/>
                  </a:rPr>
                  <a:t>If </a:t>
                </a:r>
                <a:r>
                  <a:rPr lang="en-US" i="1" dirty="0">
                    <a:latin typeface="+mj-lt"/>
                  </a:rPr>
                  <a:t>S ∈ </a:t>
                </a:r>
                <a:r>
                  <a:rPr lang="en-US" i="1" dirty="0" err="1">
                    <a:latin typeface="+mj-lt"/>
                  </a:rPr>
                  <a:t>О</a:t>
                </a:r>
                <a:r>
                  <a:rPr lang="en-US" sz="1400" i="1" dirty="0" err="1">
                    <a:latin typeface="+mj-lt"/>
                  </a:rPr>
                  <a:t>t</a:t>
                </a:r>
                <a:r>
                  <a:rPr lang="en-US" i="1" dirty="0">
                    <a:latin typeface="+mj-lt"/>
                  </a:rPr>
                  <a:t> (</a:t>
                </a:r>
                <a:r>
                  <a:rPr lang="en-US" i="1" dirty="0" err="1">
                    <a:latin typeface="+mj-lt"/>
                  </a:rPr>
                  <a:t>U</a:t>
                </a:r>
                <a:r>
                  <a:rPr lang="en-US" sz="1400" i="1" dirty="0" err="1">
                    <a:latin typeface="+mj-lt"/>
                  </a:rPr>
                  <a:t>i</a:t>
                </a:r>
                <a:r>
                  <a:rPr lang="en-US" i="1" dirty="0">
                    <a:latin typeface="+mj-lt"/>
                  </a:rPr>
                  <a:t>), O ∈ </a:t>
                </a:r>
                <a:r>
                  <a:rPr lang="en-US" i="1" dirty="0" err="1">
                    <a:latin typeface="+mj-lt"/>
                  </a:rPr>
                  <a:t>О</a:t>
                </a:r>
                <a:r>
                  <a:rPr lang="en-US" sz="1400" i="1" dirty="0" err="1">
                    <a:latin typeface="+mj-lt"/>
                  </a:rPr>
                  <a:t>t</a:t>
                </a:r>
                <a:r>
                  <a:rPr lang="en-US" i="1" dirty="0">
                    <a:latin typeface="+mj-lt"/>
                  </a:rPr>
                  <a:t> (</a:t>
                </a:r>
                <a:r>
                  <a:rPr lang="en-US" i="1" dirty="0" err="1">
                    <a:latin typeface="+mj-lt"/>
                  </a:rPr>
                  <a:t>U</a:t>
                </a:r>
                <a:r>
                  <a:rPr lang="en-US" sz="1400" i="1" dirty="0" err="1">
                    <a:latin typeface="+mj-lt"/>
                  </a:rPr>
                  <a:t>j</a:t>
                </a:r>
                <a:r>
                  <a:rPr lang="en-US" i="1" dirty="0">
                    <a:latin typeface="+mj-lt"/>
                  </a:rPr>
                  <a:t>) </a:t>
                </a:r>
                <a:r>
                  <a:rPr lang="en-US" dirty="0">
                    <a:latin typeface="+mj-lt"/>
                  </a:rPr>
                  <a:t>and </a:t>
                </a:r>
                <a14:m>
                  <m:oMath xmlns:m="http://schemas.openxmlformats.org/officeDocument/2006/math">
                    <m:r>
                      <a:rPr lang="en-US" i="1">
                        <a:latin typeface="Cambria Math" panose="02040503050406030204" pitchFamily="18" charset="0"/>
                      </a:rPr>
                      <m:t>𝑆</m:t>
                    </m:r>
                    <m:groupChr>
                      <m:groupChrPr>
                        <m:chr m:val="→"/>
                        <m:vertJc m:val="bot"/>
                        <m:ctrlPr>
                          <a:rPr lang="en-US" i="1">
                            <a:latin typeface="Cambria Math" panose="02040503050406030204" pitchFamily="18" charset="0"/>
                          </a:rPr>
                        </m:ctrlPr>
                      </m:groupChrPr>
                      <m:e>
                        <m:r>
                          <m:rPr>
                            <m:brk m:alnAt="2"/>
                          </m:rPr>
                          <a:rPr lang="en-US" i="1">
                            <a:latin typeface="Cambria Math" panose="02040503050406030204" pitchFamily="18" charset="0"/>
                          </a:rPr>
                          <m:t>𝑝</m:t>
                        </m:r>
                        <m:r>
                          <a:rPr lang="ru-RU" i="1">
                            <a:latin typeface="Cambria Math" panose="02040503050406030204" pitchFamily="18" charset="0"/>
                          </a:rPr>
                          <m:t>?</m:t>
                        </m:r>
                      </m:e>
                    </m:groupChr>
                    <m:r>
                      <m:rPr>
                        <m:sty m:val="p"/>
                      </m:rPr>
                      <a:rPr lang="en-US">
                        <a:latin typeface="Cambria Math" panose="02040503050406030204" pitchFamily="18" charset="0"/>
                      </a:rPr>
                      <m:t>O</m:t>
                    </m:r>
                    <m:r>
                      <a:rPr lang="en-US" i="1">
                        <a:latin typeface="Cambria Math" panose="02040503050406030204" pitchFamily="18" charset="0"/>
                      </a:rPr>
                      <m:t> </m:t>
                    </m:r>
                  </m:oMath>
                </a14:m>
                <a:r>
                  <a:rPr lang="ru-RU" dirty="0" smtClean="0">
                    <a:latin typeface="+mj-lt"/>
                  </a:rPr>
                  <a:t> </a:t>
                </a:r>
                <a:r>
                  <a:rPr lang="en-US" dirty="0" smtClean="0">
                    <a:latin typeface="+mj-lt"/>
                  </a:rPr>
                  <a:t>at </a:t>
                </a:r>
                <a:r>
                  <a:rPr lang="en-US" dirty="0">
                    <a:latin typeface="+mj-lt"/>
                  </a:rPr>
                  <a:t>time </a:t>
                </a:r>
                <a:r>
                  <a:rPr lang="en-US" i="1" dirty="0">
                    <a:latin typeface="+mj-lt"/>
                  </a:rPr>
                  <a:t>t</a:t>
                </a:r>
                <a:r>
                  <a:rPr lang="en-US" dirty="0">
                    <a:latin typeface="+mj-lt"/>
                  </a:rPr>
                  <a:t>, then from </a:t>
                </a:r>
                <a:r>
                  <a:rPr lang="en-US" i="1" dirty="0" err="1">
                    <a:latin typeface="+mj-lt"/>
                  </a:rPr>
                  <a:t>i</a:t>
                </a:r>
                <a:r>
                  <a:rPr lang="en-US" i="1" dirty="0">
                    <a:latin typeface="+mj-lt"/>
                  </a:rPr>
                  <a:t> = j </a:t>
                </a:r>
                <a:r>
                  <a:rPr lang="ru-RU" i="1" dirty="0" smtClean="0">
                    <a:latin typeface="+mj-lt"/>
                  </a:rPr>
                  <a:t> </a:t>
                </a:r>
                <a:r>
                  <a:rPr lang="ru-RU" i="1" dirty="0" smtClean="0">
                    <a:latin typeface="+mj-lt"/>
                    <a:sym typeface="Symbol" panose="05050102010706020507" pitchFamily="18" charset="2"/>
                  </a:rPr>
                  <a:t> </a:t>
                </a:r>
                <a14:m>
                  <m:oMath xmlns:m="http://schemas.openxmlformats.org/officeDocument/2006/math">
                    <m:r>
                      <a:rPr lang="en-US" i="1">
                        <a:latin typeface="Cambria Math" panose="02040503050406030204" pitchFamily="18" charset="0"/>
                      </a:rPr>
                      <m:t>𝑆</m:t>
                    </m:r>
                    <m:groupChr>
                      <m:groupChrPr>
                        <m:chr m:val="→"/>
                        <m:vertJc m:val="bot"/>
                        <m:ctrlPr>
                          <a:rPr lang="en-US" i="1">
                            <a:latin typeface="Cambria Math" panose="02040503050406030204" pitchFamily="18" charset="0"/>
                          </a:rPr>
                        </m:ctrlPr>
                      </m:groupChrPr>
                      <m:e>
                        <m:r>
                          <m:rPr>
                            <m:brk m:alnAt="2"/>
                          </m:rPr>
                          <a:rPr lang="en-US" i="1">
                            <a:latin typeface="Cambria Math" panose="02040503050406030204" pitchFamily="18" charset="0"/>
                          </a:rPr>
                          <m:t>𝑝</m:t>
                        </m:r>
                      </m:e>
                    </m:groupChr>
                    <m:r>
                      <m:rPr>
                        <m:sty m:val="p"/>
                      </m:rPr>
                      <a:rPr lang="en-US">
                        <a:latin typeface="Cambria Math" panose="02040503050406030204" pitchFamily="18" charset="0"/>
                      </a:rPr>
                      <m:t>O</m:t>
                    </m:r>
                  </m:oMath>
                </a14:m>
                <a:r>
                  <a:rPr lang="en-US" dirty="0">
                    <a:latin typeface="+mj-lt"/>
                  </a:rPr>
                  <a:t>, and from </a:t>
                </a:r>
                <a:r>
                  <a:rPr lang="en-US" i="1" dirty="0" err="1">
                    <a:latin typeface="+mj-lt"/>
                  </a:rPr>
                  <a:t>i</a:t>
                </a:r>
                <a:r>
                  <a:rPr lang="en-US" i="1" dirty="0">
                    <a:latin typeface="+mj-lt"/>
                  </a:rPr>
                  <a:t> ≠ j </a:t>
                </a:r>
                <a:r>
                  <a:rPr lang="en-US" dirty="0" smtClean="0">
                    <a:latin typeface="+mj-lt"/>
                  </a:rPr>
                  <a:t>follows</a:t>
                </a:r>
                <a:r>
                  <a:rPr lang="ru-RU" dirty="0" smtClean="0">
                    <a:latin typeface="+mj-lt"/>
                  </a:rPr>
                  <a:t> </a:t>
                </a:r>
                <a14:m>
                  <m:oMath xmlns:m="http://schemas.openxmlformats.org/officeDocument/2006/math">
                    <m:r>
                      <a:rPr lang="en-US" i="1">
                        <a:latin typeface="Cambria Math" panose="02040503050406030204" pitchFamily="18" charset="0"/>
                      </a:rPr>
                      <m:t>𝑆</m:t>
                    </m:r>
                    <m:groupChr>
                      <m:groupChrPr>
                        <m:chr m:val="→"/>
                        <m:vertJc m:val="bot"/>
                        <m:ctrlPr>
                          <a:rPr lang="en-US" i="1">
                            <a:latin typeface="Cambria Math" panose="02040503050406030204" pitchFamily="18" charset="0"/>
                          </a:rPr>
                        </m:ctrlPr>
                      </m:groupChrPr>
                      <m:e>
                        <m:r>
                          <m:rPr>
                            <m:brk m:alnAt="2"/>
                          </m:rPr>
                          <a:rPr lang="en-US" i="1">
                            <a:latin typeface="Cambria Math" panose="02040503050406030204" pitchFamily="18" charset="0"/>
                          </a:rPr>
                          <m:t>𝑝</m:t>
                        </m:r>
                      </m:e>
                    </m:groupChr>
                    <m:r>
                      <m:rPr>
                        <m:sty m:val="p"/>
                      </m:rPr>
                      <a:rPr lang="en-US">
                        <a:latin typeface="Cambria Math" panose="02040503050406030204" pitchFamily="18" charset="0"/>
                      </a:rPr>
                      <m:t>O</m:t>
                    </m:r>
                  </m:oMath>
                </a14:m>
                <a:r>
                  <a:rPr lang="en-US" dirty="0" smtClean="0">
                    <a:latin typeface="+mj-lt"/>
                  </a:rPr>
                  <a:t> (</a:t>
                </a:r>
                <a:r>
                  <a:rPr lang="en-US" dirty="0">
                    <a:latin typeface="+mj-lt"/>
                  </a:rPr>
                  <a:t>no access allowed</a:t>
                </a:r>
                <a:r>
                  <a:rPr lang="en-US" dirty="0" smtClean="0">
                    <a:latin typeface="+mj-lt"/>
                  </a:rPr>
                  <a:t>).</a:t>
                </a:r>
                <a:endParaRPr lang="ru-RU" dirty="0" smtClean="0">
                  <a:latin typeface="+mj-lt"/>
                </a:endParaRPr>
              </a:p>
              <a:p>
                <a:pPr marL="0" indent="0">
                  <a:buNone/>
                </a:pPr>
                <a:r>
                  <a:rPr lang="en-US" b="1" i="1" dirty="0" smtClean="0">
                    <a:latin typeface="+mj-lt"/>
                  </a:rPr>
                  <a:t>Condition </a:t>
                </a:r>
                <a:r>
                  <a:rPr lang="en-US" b="1" i="1" dirty="0">
                    <a:latin typeface="+mj-lt"/>
                  </a:rPr>
                  <a:t>3. (No workarounds for security policy). </a:t>
                </a:r>
                <a:r>
                  <a:rPr lang="en-US" dirty="0">
                    <a:latin typeface="+mj-lt"/>
                  </a:rPr>
                  <a:t>For any </a:t>
                </a:r>
                <a:r>
                  <a:rPr lang="en-US" i="1" dirty="0">
                    <a:latin typeface="+mj-lt"/>
                  </a:rPr>
                  <a:t>t ∈ N, р ⊆ R</a:t>
                </a:r>
                <a:r>
                  <a:rPr lang="en-US" dirty="0">
                    <a:latin typeface="+mj-lt"/>
                  </a:rPr>
                  <a:t>, if the subject </a:t>
                </a:r>
                <a:r>
                  <a:rPr lang="en-US" i="1" dirty="0">
                    <a:latin typeface="+mj-lt"/>
                  </a:rPr>
                  <a:t>S</a:t>
                </a:r>
                <a:r>
                  <a:rPr lang="en-US" dirty="0">
                    <a:latin typeface="+mj-lt"/>
                  </a:rPr>
                  <a:t>, activated by the time </a:t>
                </a:r>
                <a:r>
                  <a:rPr lang="en-US" i="1" dirty="0">
                    <a:latin typeface="+mj-lt"/>
                  </a:rPr>
                  <a:t>t</a:t>
                </a:r>
                <a:r>
                  <a:rPr lang="en-US" dirty="0">
                    <a:latin typeface="+mj-lt"/>
                  </a:rPr>
                  <a:t>, received at the time </a:t>
                </a:r>
                <a:r>
                  <a:rPr lang="en-US" i="1" dirty="0">
                    <a:latin typeface="+mj-lt"/>
                  </a:rPr>
                  <a:t>t</a:t>
                </a:r>
                <a:r>
                  <a:rPr lang="en-US" dirty="0">
                    <a:latin typeface="+mj-lt"/>
                  </a:rPr>
                  <a:t> access </a:t>
                </a:r>
                <a14:m>
                  <m:oMath xmlns:m="http://schemas.openxmlformats.org/officeDocument/2006/math">
                    <m:r>
                      <a:rPr lang="en-US" i="1">
                        <a:latin typeface="Cambria Math" panose="02040503050406030204" pitchFamily="18" charset="0"/>
                      </a:rPr>
                      <m:t>𝑆</m:t>
                    </m:r>
                    <m:groupChr>
                      <m:groupChrPr>
                        <m:chr m:val="→"/>
                        <m:vertJc m:val="bot"/>
                        <m:ctrlPr>
                          <a:rPr lang="en-US" i="1">
                            <a:latin typeface="Cambria Math" panose="02040503050406030204" pitchFamily="18" charset="0"/>
                          </a:rPr>
                        </m:ctrlPr>
                      </m:groupChrPr>
                      <m:e>
                        <m:r>
                          <m:rPr>
                            <m:brk m:alnAt="2"/>
                          </m:rPr>
                          <a:rPr lang="en-US" i="1">
                            <a:latin typeface="Cambria Math" panose="02040503050406030204" pitchFamily="18" charset="0"/>
                          </a:rPr>
                          <m:t>𝑝</m:t>
                        </m:r>
                      </m:e>
                    </m:groupChr>
                    <m:r>
                      <m:rPr>
                        <m:sty m:val="p"/>
                      </m:rPr>
                      <a:rPr lang="en-US">
                        <a:latin typeface="Cambria Math" panose="02040503050406030204" pitchFamily="18" charset="0"/>
                      </a:rPr>
                      <m:t>O</m:t>
                    </m:r>
                  </m:oMath>
                </a14:m>
                <a:r>
                  <a:rPr lang="en-US" dirty="0">
                    <a:latin typeface="+mj-lt"/>
                  </a:rPr>
                  <a:t>, then at the time </a:t>
                </a:r>
                <a:r>
                  <a:rPr lang="en-US" i="1" dirty="0">
                    <a:latin typeface="+mj-lt"/>
                  </a:rPr>
                  <a:t>t</a:t>
                </a:r>
                <a:r>
                  <a:rPr lang="en-US" dirty="0">
                    <a:latin typeface="+mj-lt"/>
                  </a:rPr>
                  <a:t> there was a request for access </a:t>
                </a:r>
                <a14:m>
                  <m:oMath xmlns:m="http://schemas.openxmlformats.org/officeDocument/2006/math">
                    <m:r>
                      <a:rPr lang="en-US" i="1">
                        <a:latin typeface="Cambria Math" panose="02040503050406030204" pitchFamily="18" charset="0"/>
                      </a:rPr>
                      <m:t>𝑆</m:t>
                    </m:r>
                    <m:groupChr>
                      <m:groupChrPr>
                        <m:chr m:val="→"/>
                        <m:vertJc m:val="bot"/>
                        <m:ctrlPr>
                          <a:rPr lang="en-US" i="1">
                            <a:latin typeface="Cambria Math" panose="02040503050406030204" pitchFamily="18" charset="0"/>
                          </a:rPr>
                        </m:ctrlPr>
                      </m:groupChrPr>
                      <m:e>
                        <m:r>
                          <m:rPr>
                            <m:brk m:alnAt="2"/>
                          </m:rPr>
                          <a:rPr lang="en-US" i="1">
                            <a:latin typeface="Cambria Math" panose="02040503050406030204" pitchFamily="18" charset="0"/>
                          </a:rPr>
                          <m:t>𝑝</m:t>
                        </m:r>
                        <m:r>
                          <a:rPr lang="ru-RU" i="1">
                            <a:latin typeface="Cambria Math" panose="02040503050406030204" pitchFamily="18" charset="0"/>
                          </a:rPr>
                          <m:t>?</m:t>
                        </m:r>
                      </m:e>
                    </m:groupChr>
                    <m:r>
                      <m:rPr>
                        <m:sty m:val="p"/>
                      </m:rPr>
                      <a:rPr lang="en-US">
                        <a:latin typeface="Cambria Math" panose="02040503050406030204" pitchFamily="18" charset="0"/>
                      </a:rPr>
                      <m:t>O</m:t>
                    </m:r>
                  </m:oMath>
                </a14:m>
                <a:r>
                  <a:rPr lang="en-US" dirty="0" smtClean="0">
                    <a:latin typeface="+mj-lt"/>
                  </a:rPr>
                  <a:t>.</a:t>
                </a:r>
                <a:endParaRPr lang="ru-RU" dirty="0" smtClean="0">
                  <a:latin typeface="+mj-lt"/>
                </a:endParaRPr>
              </a:p>
              <a:p>
                <a:pPr marL="0" indent="0">
                  <a:buNone/>
                </a:pPr>
                <a:r>
                  <a:rPr lang="en-US" b="1" i="1" dirty="0" smtClean="0">
                    <a:latin typeface="+mj-lt"/>
                  </a:rPr>
                  <a:t>Theorem 3</a:t>
                </a:r>
                <a:r>
                  <a:rPr lang="en-US" b="1" i="1" dirty="0">
                    <a:latin typeface="+mj-lt"/>
                  </a:rPr>
                  <a:t>. </a:t>
                </a:r>
                <a:r>
                  <a:rPr lang="en-US" dirty="0">
                    <a:latin typeface="+mj-lt"/>
                  </a:rPr>
                  <a:t>If in the constructed system </a:t>
                </a:r>
                <a:r>
                  <a:rPr lang="en-US" i="1" dirty="0">
                    <a:latin typeface="+mj-lt"/>
                  </a:rPr>
                  <a:t>Q</a:t>
                </a:r>
                <a:r>
                  <a:rPr lang="en-US" dirty="0">
                    <a:latin typeface="+mj-lt"/>
                  </a:rPr>
                  <a:t> hypotheses 1-4 </a:t>
                </a:r>
                <a:r>
                  <a:rPr lang="en-US" dirty="0" smtClean="0">
                    <a:latin typeface="+mj-lt"/>
                  </a:rPr>
                  <a:t>and conditions </a:t>
                </a:r>
                <a:r>
                  <a:rPr lang="en-US" dirty="0">
                    <a:latin typeface="+mj-lt"/>
                  </a:rPr>
                  <a:t>1-3 are satisfied, then the security policy is fulfilled</a:t>
                </a:r>
                <a:r>
                  <a:rPr lang="en-US" dirty="0" smtClean="0">
                    <a:latin typeface="+mj-lt"/>
                  </a:rPr>
                  <a:t>.</a:t>
                </a:r>
                <a:endParaRPr lang="ru-RU" dirty="0" smtClean="0">
                  <a:latin typeface="+mj-lt"/>
                </a:endParaRPr>
              </a:p>
              <a:p>
                <a:pPr marL="0" indent="0">
                  <a:buNone/>
                </a:pPr>
                <a:r>
                  <a:rPr lang="en-US" b="1" i="1" dirty="0" smtClean="0">
                    <a:latin typeface="+mj-lt"/>
                  </a:rPr>
                  <a:t>Remark. </a:t>
                </a:r>
                <a:r>
                  <a:rPr lang="en-US" dirty="0">
                    <a:latin typeface="+mj-lt"/>
                  </a:rPr>
                  <a:t>The fulfillment of Theorem </a:t>
                </a:r>
                <a:r>
                  <a:rPr lang="en-US" dirty="0" smtClean="0">
                    <a:latin typeface="+mj-lt"/>
                  </a:rPr>
                  <a:t>3 implies </a:t>
                </a:r>
                <a:r>
                  <a:rPr lang="en-US" dirty="0">
                    <a:latin typeface="+mj-lt"/>
                  </a:rPr>
                  <a:t>the fulfillment of Statement </a:t>
                </a:r>
                <a:r>
                  <a:rPr lang="en-US" dirty="0" smtClean="0">
                    <a:latin typeface="+mj-lt"/>
                  </a:rPr>
                  <a:t>3 </a:t>
                </a:r>
                <a:r>
                  <a:rPr lang="en-US" dirty="0">
                    <a:latin typeface="+mj-lt"/>
                  </a:rPr>
                  <a:t>(the basic </a:t>
                </a:r>
                <a:r>
                  <a:rPr lang="en-US" dirty="0" smtClean="0">
                    <a:latin typeface="+mj-lt"/>
                  </a:rPr>
                  <a:t>theorem).</a:t>
                </a:r>
                <a:endParaRPr lang="ru-RU" dirty="0" smtClean="0">
                  <a:latin typeface="+mj-lt"/>
                </a:endParaRP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45127" y="625642"/>
                <a:ext cx="10515600" cy="5554495"/>
              </a:xfrm>
              <a:blipFill>
                <a:blip r:embed="rId2"/>
                <a:stretch>
                  <a:fillRect l="-1217" t="-2854" r="-290" b="-2305"/>
                </a:stretch>
              </a:blipFill>
            </p:spPr>
            <p:txBody>
              <a:bodyPr/>
              <a:lstStyle/>
              <a:p>
                <a:r>
                  <a:rPr lang="ru-RU">
                    <a:noFill/>
                  </a:rPr>
                  <a:t> </a:t>
                </a:r>
              </a:p>
            </p:txBody>
          </p:sp>
        </mc:Fallback>
      </mc:AlternateContent>
    </p:spTree>
    <p:extLst>
      <p:ext uri="{BB962C8B-B14F-4D97-AF65-F5344CB8AC3E}">
        <p14:creationId xmlns:p14="http://schemas.microsoft.com/office/powerpoint/2010/main" val="4035320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5149" y="286604"/>
            <a:ext cx="10260531" cy="810676"/>
          </a:xfrm>
          <a:solidFill>
            <a:schemeClr val="accent1">
              <a:lumMod val="75000"/>
            </a:schemeClr>
          </a:solidFill>
        </p:spPr>
        <p:txBody>
          <a:bodyPr/>
          <a:lstStyle/>
          <a:p>
            <a:r>
              <a:rPr lang="en-US" dirty="0">
                <a:solidFill>
                  <a:schemeClr val="bg1"/>
                </a:solidFill>
              </a:rPr>
              <a:t>Additional proof of condition 2. (case </a:t>
            </a:r>
            <a:r>
              <a:rPr lang="en-US" dirty="0" err="1">
                <a:solidFill>
                  <a:schemeClr val="bg1"/>
                </a:solidFill>
              </a:rPr>
              <a:t>i</a:t>
            </a:r>
            <a:r>
              <a:rPr lang="en-US" dirty="0">
                <a:solidFill>
                  <a:schemeClr val="bg1"/>
                </a:solidFill>
              </a:rPr>
              <a:t> ≠ j).</a:t>
            </a:r>
            <a:endParaRPr lang="ru-RU" dirty="0">
              <a:solidFill>
                <a:schemeClr val="bg1"/>
              </a:solidFill>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895149" y="1626671"/>
                <a:ext cx="10515600" cy="4129237"/>
              </a:xfrm>
            </p:spPr>
            <p:txBody>
              <a:bodyPr>
                <a:normAutofit lnSpcReduction="10000"/>
              </a:bodyPr>
              <a:lstStyle/>
              <a:p>
                <a:pPr marL="0" indent="0">
                  <a:buNone/>
                </a:pPr>
                <a:r>
                  <a:rPr lang="en-US" sz="2600" dirty="0" smtClean="0">
                    <a:latin typeface="+mj-lt"/>
                  </a:rPr>
                  <a:t>The </a:t>
                </a:r>
                <a:r>
                  <a:rPr lang="en-US" sz="2600" dirty="0">
                    <a:latin typeface="+mj-lt"/>
                  </a:rPr>
                  <a:t>subject </a:t>
                </a:r>
                <a:r>
                  <a:rPr lang="en-US" sz="2600" i="1" dirty="0">
                    <a:latin typeface="+mj-lt"/>
                  </a:rPr>
                  <a:t>Sm</a:t>
                </a:r>
                <a:r>
                  <a:rPr lang="en-US" sz="2600" dirty="0">
                    <a:latin typeface="+mj-lt"/>
                  </a:rPr>
                  <a:t> generated by the user </a:t>
                </a:r>
                <a:r>
                  <a:rPr lang="en-US" sz="2600" i="1" dirty="0">
                    <a:latin typeface="+mj-lt"/>
                  </a:rPr>
                  <a:t>U</a:t>
                </a:r>
                <a:r>
                  <a:rPr lang="en-US" sz="2600" dirty="0">
                    <a:latin typeface="+mj-lt"/>
                  </a:rPr>
                  <a:t>m is associated with it. </a:t>
                </a:r>
                <a:endParaRPr lang="en-US" sz="2600" dirty="0" smtClean="0">
                  <a:latin typeface="+mj-lt"/>
                </a:endParaRPr>
              </a:p>
              <a:p>
                <a:pPr marL="0" indent="0">
                  <a:buNone/>
                </a:pPr>
                <a:r>
                  <a:rPr lang="en-US" sz="2600" dirty="0" smtClean="0">
                    <a:latin typeface="+mj-lt"/>
                  </a:rPr>
                  <a:t>Let </a:t>
                </a:r>
                <a:r>
                  <a:rPr lang="en-US" sz="2600" i="1" dirty="0">
                    <a:latin typeface="+mj-lt"/>
                  </a:rPr>
                  <a:t>pm</a:t>
                </a:r>
                <a:r>
                  <a:rPr lang="en-US" sz="2600" dirty="0">
                    <a:latin typeface="+mj-lt"/>
                  </a:rPr>
                  <a:t> be the set of access rights assigned to the user </a:t>
                </a:r>
                <a:r>
                  <a:rPr lang="en-US" sz="2600" i="1" dirty="0">
                    <a:latin typeface="+mj-lt"/>
                  </a:rPr>
                  <a:t>Um</a:t>
                </a:r>
                <a:r>
                  <a:rPr lang="en-US" sz="2600" dirty="0" smtClean="0">
                    <a:latin typeface="+mj-lt"/>
                  </a:rPr>
                  <a:t>.</a:t>
                </a:r>
              </a:p>
              <a:p>
                <a:pPr marL="0" indent="0">
                  <a:buNone/>
                </a:pPr>
                <a:r>
                  <a:rPr lang="en-US" sz="2600" dirty="0" smtClean="0">
                    <a:latin typeface="+mj-lt"/>
                  </a:rPr>
                  <a:t>Let </a:t>
                </a:r>
                <a:r>
                  <a:rPr lang="en-US" sz="2600" i="1" dirty="0" err="1">
                    <a:latin typeface="+mj-lt"/>
                  </a:rPr>
                  <a:t>pk</a:t>
                </a:r>
                <a:r>
                  <a:rPr lang="en-US" sz="2600" dirty="0">
                    <a:latin typeface="+mj-lt"/>
                  </a:rPr>
                  <a:t> be the access request made by the user </a:t>
                </a:r>
                <a:r>
                  <a:rPr lang="en-US" sz="2600" i="1" dirty="0">
                    <a:latin typeface="+mj-lt"/>
                  </a:rPr>
                  <a:t>Um</a:t>
                </a:r>
                <a:r>
                  <a:rPr lang="en-US" sz="2600" dirty="0">
                    <a:latin typeface="+mj-lt"/>
                  </a:rPr>
                  <a:t> by the initialization of the subject </a:t>
                </a:r>
                <a:r>
                  <a:rPr lang="en-US" sz="2600" i="1" dirty="0">
                    <a:latin typeface="+mj-lt"/>
                  </a:rPr>
                  <a:t>Sm</a:t>
                </a:r>
                <a:r>
                  <a:rPr lang="en-US" sz="2600" dirty="0" smtClean="0">
                    <a:latin typeface="+mj-lt"/>
                  </a:rPr>
                  <a:t>.</a:t>
                </a:r>
              </a:p>
              <a:p>
                <a:pPr marL="0" indent="0">
                  <a:buNone/>
                </a:pPr>
                <a:r>
                  <a:rPr lang="en-US" sz="2600" dirty="0" smtClean="0">
                    <a:latin typeface="+mj-lt"/>
                  </a:rPr>
                  <a:t>Let </a:t>
                </a:r>
                <a:r>
                  <a:rPr lang="en-US" sz="2600" dirty="0">
                    <a:latin typeface="+mj-lt"/>
                  </a:rPr>
                  <a:t>access be allowed if </a:t>
                </a:r>
                <a:r>
                  <a:rPr lang="en-US" sz="2600" i="1" dirty="0">
                    <a:latin typeface="+mj-lt"/>
                  </a:rPr>
                  <a:t>∃</a:t>
                </a:r>
                <a:r>
                  <a:rPr lang="en-US" sz="2600" dirty="0">
                    <a:latin typeface="+mj-lt"/>
                  </a:rPr>
                  <a:t> are such open </a:t>
                </a:r>
                <a:r>
                  <a:rPr lang="en-US" sz="2600" i="1" dirty="0">
                    <a:latin typeface="+mj-lt"/>
                  </a:rPr>
                  <a:t>W1</a:t>
                </a:r>
                <a:r>
                  <a:rPr lang="en-US" sz="2600" dirty="0">
                    <a:latin typeface="+mj-lt"/>
                  </a:rPr>
                  <a:t> and </a:t>
                </a:r>
                <a:r>
                  <a:rPr lang="en-US" sz="2600" i="1" dirty="0">
                    <a:latin typeface="+mj-lt"/>
                  </a:rPr>
                  <a:t>W2</a:t>
                </a:r>
                <a:r>
                  <a:rPr lang="en-US" sz="2600" dirty="0">
                    <a:latin typeface="+mj-lt"/>
                  </a:rPr>
                  <a:t>: </a:t>
                </a:r>
                <a:r>
                  <a:rPr lang="en-US" sz="2600" dirty="0" smtClean="0">
                    <a:latin typeface="+mj-lt"/>
                  </a:rPr>
                  <a:t> </a:t>
                </a:r>
                <a14:m>
                  <m:oMath xmlns:m="http://schemas.openxmlformats.org/officeDocument/2006/math">
                    <m:sSub>
                      <m:sSubPr>
                        <m:ctrlPr>
                          <a:rPr lang="en-US" sz="2600" i="1" smtClean="0">
                            <a:latin typeface="Cambria Math" panose="02040503050406030204" pitchFamily="18" charset="0"/>
                          </a:rPr>
                        </m:ctrlPr>
                      </m:sSubPr>
                      <m:e>
                        <m:r>
                          <a:rPr lang="en-US" sz="2600" i="1" smtClean="0">
                            <a:latin typeface="Cambria Math" panose="02040503050406030204" pitchFamily="18" charset="0"/>
                          </a:rPr>
                          <m:t>𝑝</m:t>
                        </m:r>
                      </m:e>
                      <m:sub>
                        <m:r>
                          <a:rPr lang="en-US" sz="2600" i="1" smtClean="0">
                            <a:latin typeface="Cambria Math" panose="02040503050406030204" pitchFamily="18" charset="0"/>
                          </a:rPr>
                          <m:t>𝑘</m:t>
                        </m:r>
                      </m:sub>
                    </m:sSub>
                    <m:r>
                      <a:rPr lang="en-US" sz="2600" i="0" smtClean="0">
                        <a:latin typeface="Cambria Math" panose="02040503050406030204" pitchFamily="18" charset="0"/>
                      </a:rPr>
                      <m:t>∈</m:t>
                    </m:r>
                    <m:sSub>
                      <m:sSubPr>
                        <m:ctrlPr>
                          <a:rPr lang="en-US" sz="2600" i="1" smtClean="0">
                            <a:latin typeface="Cambria Math" panose="02040503050406030204" pitchFamily="18" charset="0"/>
                          </a:rPr>
                        </m:ctrlPr>
                      </m:sSubPr>
                      <m:e>
                        <m:r>
                          <a:rPr lang="en-US" sz="2600" b="0" i="1" smtClean="0">
                            <a:latin typeface="Cambria Math" panose="02040503050406030204" pitchFamily="18" charset="0"/>
                          </a:rPr>
                          <m:t>𝑊</m:t>
                        </m:r>
                      </m:e>
                      <m:sub>
                        <m:r>
                          <a:rPr lang="en-US" sz="2600" i="0" smtClean="0">
                            <a:latin typeface="Cambria Math" panose="02040503050406030204" pitchFamily="18" charset="0"/>
                          </a:rPr>
                          <m:t>1</m:t>
                        </m:r>
                      </m:sub>
                    </m:sSub>
                  </m:oMath>
                </a14:m>
                <a:r>
                  <a:rPr lang="en-US" sz="2600" dirty="0" smtClean="0">
                    <a:latin typeface="+mj-lt"/>
                  </a:rPr>
                  <a:t>, </a:t>
                </a:r>
                <a14:m>
                  <m:oMath xmlns:m="http://schemas.openxmlformats.org/officeDocument/2006/math">
                    <m:sSub>
                      <m:sSubPr>
                        <m:ctrlPr>
                          <a:rPr lang="en-US" sz="2600" i="1">
                            <a:latin typeface="Cambria Math" panose="02040503050406030204" pitchFamily="18" charset="0"/>
                          </a:rPr>
                        </m:ctrlPr>
                      </m:sSubPr>
                      <m:e>
                        <m:r>
                          <a:rPr lang="en-US" sz="2600" i="1">
                            <a:latin typeface="Cambria Math" panose="02040503050406030204" pitchFamily="18" charset="0"/>
                          </a:rPr>
                          <m:t>𝑝</m:t>
                        </m:r>
                      </m:e>
                      <m:sub>
                        <m:r>
                          <a:rPr lang="en-US" sz="2600" b="0" i="1" smtClean="0">
                            <a:latin typeface="Cambria Math" panose="02040503050406030204" pitchFamily="18" charset="0"/>
                          </a:rPr>
                          <m:t>𝑚</m:t>
                        </m:r>
                      </m:sub>
                    </m:sSub>
                    <m:r>
                      <a:rPr lang="en-US" sz="2600">
                        <a:latin typeface="Cambria Math" panose="02040503050406030204" pitchFamily="18" charset="0"/>
                      </a:rPr>
                      <m:t>∈</m:t>
                    </m:r>
                    <m:sSub>
                      <m:sSubPr>
                        <m:ctrlPr>
                          <a:rPr lang="en-US" sz="2600" i="1">
                            <a:latin typeface="Cambria Math" panose="02040503050406030204" pitchFamily="18" charset="0"/>
                          </a:rPr>
                        </m:ctrlPr>
                      </m:sSubPr>
                      <m:e>
                        <m:r>
                          <a:rPr lang="en-US" sz="2600" i="1">
                            <a:latin typeface="Cambria Math" panose="02040503050406030204" pitchFamily="18" charset="0"/>
                          </a:rPr>
                          <m:t>𝑊</m:t>
                        </m:r>
                      </m:e>
                      <m:sub>
                        <m:r>
                          <a:rPr lang="en-US" sz="2600" b="0" i="0" smtClean="0">
                            <a:latin typeface="Cambria Math" panose="02040503050406030204" pitchFamily="18" charset="0"/>
                          </a:rPr>
                          <m:t>2</m:t>
                        </m:r>
                      </m:sub>
                    </m:sSub>
                  </m:oMath>
                </a14:m>
                <a:r>
                  <a:rPr lang="en-US" sz="2600" dirty="0" smtClean="0">
                    <a:latin typeface="+mj-lt"/>
                  </a:rPr>
                  <a:t>.</a:t>
                </a:r>
              </a:p>
              <a:p>
                <a:pPr marL="0" indent="0">
                  <a:buNone/>
                </a:pPr>
                <a:r>
                  <a:rPr lang="en-US" sz="2600" dirty="0" smtClean="0">
                    <a:latin typeface="+mj-lt"/>
                  </a:rPr>
                  <a:t>By </a:t>
                </a:r>
                <a:r>
                  <a:rPr lang="en-US" sz="2600" dirty="0">
                    <a:latin typeface="+mj-lt"/>
                  </a:rPr>
                  <a:t>hypothesis, </a:t>
                </a:r>
                <a:r>
                  <a:rPr lang="en-US" sz="2600" i="1" dirty="0">
                    <a:latin typeface="+mj-lt"/>
                  </a:rPr>
                  <a:t>S ∈ </a:t>
                </a:r>
                <a:r>
                  <a:rPr lang="en-US" sz="2600" i="1" dirty="0" err="1">
                    <a:latin typeface="+mj-lt"/>
                  </a:rPr>
                  <a:t>Оt</a:t>
                </a:r>
                <a:r>
                  <a:rPr lang="en-US" sz="2600" i="1" dirty="0">
                    <a:latin typeface="+mj-lt"/>
                  </a:rPr>
                  <a:t> (</a:t>
                </a:r>
                <a:r>
                  <a:rPr lang="en-US" sz="2600" i="1" dirty="0" err="1">
                    <a:latin typeface="+mj-lt"/>
                  </a:rPr>
                  <a:t>Ui</a:t>
                </a:r>
                <a:r>
                  <a:rPr lang="en-US" sz="2600" i="1" dirty="0">
                    <a:latin typeface="+mj-lt"/>
                  </a:rPr>
                  <a:t>)</a:t>
                </a:r>
                <a:r>
                  <a:rPr lang="en-US" sz="2600" dirty="0">
                    <a:latin typeface="+mj-lt"/>
                  </a:rPr>
                  <a:t>, </a:t>
                </a:r>
                <a:r>
                  <a:rPr lang="en-US" sz="2600" i="1" dirty="0">
                    <a:latin typeface="+mj-lt"/>
                  </a:rPr>
                  <a:t>O ∈ </a:t>
                </a:r>
                <a:r>
                  <a:rPr lang="en-US" sz="2600" i="1" dirty="0" err="1">
                    <a:latin typeface="+mj-lt"/>
                  </a:rPr>
                  <a:t>Оt</a:t>
                </a:r>
                <a:r>
                  <a:rPr lang="en-US" sz="2600" i="1" dirty="0">
                    <a:latin typeface="+mj-lt"/>
                  </a:rPr>
                  <a:t> (</a:t>
                </a:r>
                <a:r>
                  <a:rPr lang="en-US" sz="2600" i="1" dirty="0" err="1">
                    <a:latin typeface="+mj-lt"/>
                  </a:rPr>
                  <a:t>Uj</a:t>
                </a:r>
                <a:r>
                  <a:rPr lang="en-US" sz="2600" i="1" dirty="0">
                    <a:latin typeface="+mj-lt"/>
                  </a:rPr>
                  <a:t>), </a:t>
                </a:r>
                <a:r>
                  <a:rPr lang="en-US" sz="2600" i="1" dirty="0" err="1">
                    <a:latin typeface="+mj-lt"/>
                  </a:rPr>
                  <a:t>i</a:t>
                </a:r>
                <a:r>
                  <a:rPr lang="en-US" sz="2600" i="1" dirty="0">
                    <a:latin typeface="+mj-lt"/>
                  </a:rPr>
                  <a:t> ≠ j</a:t>
                </a:r>
                <a:r>
                  <a:rPr lang="en-US" sz="2600" dirty="0">
                    <a:latin typeface="+mj-lt"/>
                  </a:rPr>
                  <a:t>, </a:t>
                </a:r>
                <a:r>
                  <a:rPr lang="en-US" sz="2600" dirty="0" smtClean="0">
                    <a:latin typeface="+mj-lt"/>
                  </a:rPr>
                  <a:t>hence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panose="02040503050406030204" pitchFamily="18" charset="0"/>
                          </a:rPr>
                          <m:t> </m:t>
                        </m:r>
                        <m:r>
                          <a:rPr lang="en-US" sz="2600" i="1">
                            <a:latin typeface="Cambria Math" panose="02040503050406030204" pitchFamily="18" charset="0"/>
                          </a:rPr>
                          <m:t>𝑝</m:t>
                        </m:r>
                      </m:e>
                      <m:sub>
                        <m:r>
                          <a:rPr lang="en-US" sz="2600" b="0" i="1" smtClean="0">
                            <a:latin typeface="Cambria Math" panose="02040503050406030204" pitchFamily="18" charset="0"/>
                          </a:rPr>
                          <m:t>𝑘</m:t>
                        </m:r>
                      </m:sub>
                    </m:sSub>
                    <m:r>
                      <a:rPr lang="en-US" sz="2600" i="0" smtClean="0">
                        <a:latin typeface="Cambria Math" panose="02040503050406030204" pitchFamily="18" charset="0"/>
                      </a:rPr>
                      <m:t>∉</m:t>
                    </m:r>
                    <m:sSub>
                      <m:sSubPr>
                        <m:ctrlPr>
                          <a:rPr lang="en-US" sz="2600" i="1" smtClean="0">
                            <a:latin typeface="Cambria Math" panose="02040503050406030204" pitchFamily="18" charset="0"/>
                          </a:rPr>
                        </m:ctrlPr>
                      </m:sSubPr>
                      <m:e>
                        <m:r>
                          <a:rPr lang="en-US" sz="2600" i="1" smtClean="0">
                            <a:latin typeface="Cambria Math" panose="02040503050406030204" pitchFamily="18" charset="0"/>
                          </a:rPr>
                          <m:t>𝑝</m:t>
                        </m:r>
                      </m:e>
                      <m:sub>
                        <m:r>
                          <a:rPr lang="en-US" sz="2600" i="1" smtClean="0">
                            <a:latin typeface="Cambria Math" panose="02040503050406030204" pitchFamily="18" charset="0"/>
                          </a:rPr>
                          <m:t>𝑚</m:t>
                        </m:r>
                      </m:sub>
                    </m:sSub>
                  </m:oMath>
                </a14:m>
                <a:r>
                  <a:rPr lang="en-US" sz="2600" dirty="0" smtClean="0">
                    <a:latin typeface="+mj-lt"/>
                  </a:rPr>
                  <a:t>.</a:t>
                </a:r>
              </a:p>
              <a:p>
                <a:pPr marL="0" indent="0">
                  <a:buNone/>
                </a:pPr>
                <a:r>
                  <a:rPr lang="en-US" sz="2600" dirty="0" smtClean="0">
                    <a:latin typeface="+mj-lt"/>
                  </a:rPr>
                  <a:t>Then </a:t>
                </a:r>
                <a:r>
                  <a:rPr lang="en-US" sz="2600" dirty="0">
                    <a:latin typeface="+mj-lt"/>
                  </a:rPr>
                  <a:t>we say that </a:t>
                </a:r>
                <a:r>
                  <a:rPr lang="en-US" sz="2600" i="1" dirty="0" err="1">
                    <a:latin typeface="+mj-lt"/>
                  </a:rPr>
                  <a:t>pk</a:t>
                </a:r>
                <a:r>
                  <a:rPr lang="en-US" sz="2600" dirty="0">
                    <a:latin typeface="+mj-lt"/>
                  </a:rPr>
                  <a:t> and </a:t>
                </a:r>
                <a:r>
                  <a:rPr lang="en-US" sz="2600" i="1" dirty="0">
                    <a:latin typeface="+mj-lt"/>
                  </a:rPr>
                  <a:t>pm</a:t>
                </a:r>
                <a:r>
                  <a:rPr lang="en-US" sz="2600" dirty="0">
                    <a:latin typeface="+mj-lt"/>
                  </a:rPr>
                  <a:t> are closed subsets of </a:t>
                </a:r>
                <a:r>
                  <a:rPr lang="en-US" sz="2600" i="1" dirty="0">
                    <a:latin typeface="+mj-lt"/>
                  </a:rPr>
                  <a:t>P</a:t>
                </a:r>
                <a:r>
                  <a:rPr lang="en-US" sz="2600" dirty="0">
                    <a:latin typeface="+mj-lt"/>
                  </a:rPr>
                  <a:t>. </a:t>
                </a:r>
                <a:r>
                  <a:rPr lang="en-US" sz="2600" i="1" dirty="0" err="1">
                    <a:latin typeface="+mj-lt"/>
                  </a:rPr>
                  <a:t>pk</a:t>
                </a:r>
                <a:r>
                  <a:rPr lang="en-US" sz="2600" i="1" dirty="0">
                    <a:latin typeface="+mj-lt"/>
                  </a:rPr>
                  <a:t>, </a:t>
                </a:r>
                <a:r>
                  <a:rPr lang="en-US" sz="2600" i="1" dirty="0" smtClean="0">
                    <a:latin typeface="+mj-lt"/>
                  </a:rPr>
                  <a:t>pm</a:t>
                </a:r>
                <a:r>
                  <a:rPr lang="en-US" sz="2600" i="1" dirty="0" smtClean="0">
                    <a:latin typeface="+mj-lt"/>
                    <a:sym typeface="Symbol" panose="05050102010706020507" pitchFamily="18" charset="2"/>
                  </a:rPr>
                  <a:t> </a:t>
                </a:r>
                <a:r>
                  <a:rPr lang="en-US" sz="2600" i="1" dirty="0" smtClean="0">
                    <a:latin typeface="+mj-lt"/>
                  </a:rPr>
                  <a:t>P</a:t>
                </a:r>
                <a:r>
                  <a:rPr lang="en-US" sz="2600" dirty="0">
                    <a:latin typeface="+mj-lt"/>
                  </a:rPr>
                  <a:t>, </a:t>
                </a:r>
                <a14:m>
                  <m:oMath xmlns:m="http://schemas.openxmlformats.org/officeDocument/2006/math">
                    <m:sSub>
                      <m:sSubPr>
                        <m:ctrlPr>
                          <a:rPr lang="en-US" sz="2600" i="1" dirty="0" smtClean="0">
                            <a:latin typeface="Cambria Math" panose="02040503050406030204" pitchFamily="18" charset="0"/>
                          </a:rPr>
                        </m:ctrlPr>
                      </m:sSubPr>
                      <m:e>
                        <m:r>
                          <a:rPr lang="en-US" sz="2600" i="1" dirty="0" err="1">
                            <a:latin typeface="Cambria Math" panose="02040503050406030204" pitchFamily="18" charset="0"/>
                          </a:rPr>
                          <m:t>𝑝</m:t>
                        </m:r>
                      </m:e>
                      <m:sub>
                        <m:r>
                          <a:rPr lang="en-US" sz="2600" b="0" i="1" dirty="0" smtClean="0">
                            <a:latin typeface="Cambria Math" panose="02040503050406030204" pitchFamily="18" charset="0"/>
                          </a:rPr>
                          <m:t>𝑘</m:t>
                        </m:r>
                      </m:sub>
                    </m:sSub>
                    <m:r>
                      <a:rPr lang="en-US" sz="2600" i="0" dirty="0" err="1">
                        <a:latin typeface="Cambria Math" panose="02040503050406030204" pitchFamily="18" charset="0"/>
                      </a:rPr>
                      <m:t>∩</m:t>
                    </m:r>
                    <m:sSub>
                      <m:sSubPr>
                        <m:ctrlPr>
                          <a:rPr lang="en-US" sz="2600" i="1" dirty="0" err="1">
                            <a:latin typeface="Cambria Math" panose="02040503050406030204" pitchFamily="18" charset="0"/>
                          </a:rPr>
                        </m:ctrlPr>
                      </m:sSubPr>
                      <m:e>
                        <m:r>
                          <a:rPr lang="en-US" sz="2600" i="1" dirty="0" err="1">
                            <a:latin typeface="Cambria Math" panose="02040503050406030204" pitchFamily="18" charset="0"/>
                          </a:rPr>
                          <m:t>𝑝</m:t>
                        </m:r>
                      </m:e>
                      <m:sub>
                        <m:r>
                          <a:rPr lang="en-US" sz="2600" i="1" dirty="0" err="1">
                            <a:latin typeface="Cambria Math" panose="02040503050406030204" pitchFamily="18" charset="0"/>
                          </a:rPr>
                          <m:t>𝑚</m:t>
                        </m:r>
                      </m:sub>
                    </m:sSub>
                    <m:r>
                      <a:rPr lang="en-US" sz="2600" i="0" dirty="0" err="1">
                        <a:latin typeface="Cambria Math" panose="02040503050406030204" pitchFamily="18" charset="0"/>
                      </a:rPr>
                      <m:t>=∅</m:t>
                    </m:r>
                  </m:oMath>
                </a14:m>
                <a:r>
                  <a:rPr lang="en-US" sz="2600" dirty="0" smtClean="0">
                    <a:latin typeface="+mj-lt"/>
                  </a:rPr>
                  <a:t> , </a:t>
                </a:r>
                <a:r>
                  <a:rPr lang="en-US" sz="2600" dirty="0">
                    <a:latin typeface="+mj-lt"/>
                  </a:rPr>
                  <a:t>then by the separation theorem (</a:t>
                </a:r>
                <a:r>
                  <a:rPr lang="en-US" sz="2600" dirty="0" smtClean="0">
                    <a:latin typeface="+mj-lt"/>
                  </a:rPr>
                  <a:t>Theorem1</a:t>
                </a:r>
                <a:r>
                  <a:rPr lang="en-US" sz="2600" dirty="0">
                    <a:latin typeface="+mj-lt"/>
                  </a:rPr>
                  <a:t>) </a:t>
                </a:r>
                <a:r>
                  <a:rPr lang="en-US" sz="2600" i="1" dirty="0">
                    <a:latin typeface="+mj-lt"/>
                  </a:rPr>
                  <a:t>∃</a:t>
                </a:r>
                <a:r>
                  <a:rPr lang="en-US" sz="2600" dirty="0">
                    <a:latin typeface="+mj-lt"/>
                  </a:rPr>
                  <a:t> such open sets </a:t>
                </a:r>
                <a:r>
                  <a:rPr lang="en-US" sz="2600" i="1" dirty="0"/>
                  <a:t>W1</a:t>
                </a:r>
                <a:r>
                  <a:rPr lang="en-US" sz="2600" dirty="0"/>
                  <a:t> and </a:t>
                </a:r>
                <a:r>
                  <a:rPr lang="en-US" sz="2600" i="1" dirty="0"/>
                  <a:t>W2</a:t>
                </a:r>
                <a:r>
                  <a:rPr lang="en-US" sz="2600" dirty="0"/>
                  <a:t>:  </a:t>
                </a:r>
                <a14:m>
                  <m:oMath xmlns:m="http://schemas.openxmlformats.org/officeDocument/2006/math">
                    <m:sSub>
                      <m:sSubPr>
                        <m:ctrlPr>
                          <a:rPr lang="en-US" sz="2600" i="1">
                            <a:latin typeface="Cambria Math" panose="02040503050406030204" pitchFamily="18" charset="0"/>
                          </a:rPr>
                        </m:ctrlPr>
                      </m:sSubPr>
                      <m:e>
                        <m:r>
                          <a:rPr lang="en-US" sz="2600" i="1">
                            <a:latin typeface="Cambria Math" panose="02040503050406030204" pitchFamily="18" charset="0"/>
                          </a:rPr>
                          <m:t>𝑝</m:t>
                        </m:r>
                      </m:e>
                      <m:sub>
                        <m:r>
                          <a:rPr lang="en-US" sz="2600" i="1">
                            <a:latin typeface="Cambria Math" panose="02040503050406030204" pitchFamily="18" charset="0"/>
                          </a:rPr>
                          <m:t>𝑘</m:t>
                        </m:r>
                      </m:sub>
                    </m:sSub>
                    <m:r>
                      <a:rPr lang="en-US" sz="2600">
                        <a:latin typeface="Cambria Math" panose="02040503050406030204" pitchFamily="18" charset="0"/>
                      </a:rPr>
                      <m:t>∈</m:t>
                    </m:r>
                    <m:sSub>
                      <m:sSubPr>
                        <m:ctrlPr>
                          <a:rPr lang="en-US" sz="2600" i="1">
                            <a:latin typeface="Cambria Math" panose="02040503050406030204" pitchFamily="18" charset="0"/>
                          </a:rPr>
                        </m:ctrlPr>
                      </m:sSubPr>
                      <m:e>
                        <m:r>
                          <a:rPr lang="en-US" sz="2600" i="1">
                            <a:latin typeface="Cambria Math" panose="02040503050406030204" pitchFamily="18" charset="0"/>
                          </a:rPr>
                          <m:t>𝑊</m:t>
                        </m:r>
                      </m:e>
                      <m:sub>
                        <m:r>
                          <a:rPr lang="en-US" sz="2600">
                            <a:latin typeface="Cambria Math" panose="02040503050406030204" pitchFamily="18" charset="0"/>
                          </a:rPr>
                          <m:t>1</m:t>
                        </m:r>
                      </m:sub>
                    </m:sSub>
                  </m:oMath>
                </a14:m>
                <a:r>
                  <a:rPr lang="en-US" sz="2600" dirty="0"/>
                  <a:t>, </a:t>
                </a:r>
                <a14:m>
                  <m:oMath xmlns:m="http://schemas.openxmlformats.org/officeDocument/2006/math">
                    <m:sSub>
                      <m:sSubPr>
                        <m:ctrlPr>
                          <a:rPr lang="en-US" sz="2600" i="1">
                            <a:latin typeface="Cambria Math" panose="02040503050406030204" pitchFamily="18" charset="0"/>
                          </a:rPr>
                        </m:ctrlPr>
                      </m:sSubPr>
                      <m:e>
                        <m:r>
                          <a:rPr lang="en-US" sz="2600" i="1">
                            <a:latin typeface="Cambria Math" panose="02040503050406030204" pitchFamily="18" charset="0"/>
                          </a:rPr>
                          <m:t>𝑝</m:t>
                        </m:r>
                      </m:e>
                      <m:sub>
                        <m:r>
                          <a:rPr lang="en-US" sz="2600" i="1">
                            <a:latin typeface="Cambria Math" panose="02040503050406030204" pitchFamily="18" charset="0"/>
                          </a:rPr>
                          <m:t>𝑚</m:t>
                        </m:r>
                      </m:sub>
                    </m:sSub>
                    <m:r>
                      <a:rPr lang="en-US" sz="2600">
                        <a:latin typeface="Cambria Math" panose="02040503050406030204" pitchFamily="18" charset="0"/>
                      </a:rPr>
                      <m:t>∈</m:t>
                    </m:r>
                    <m:sSub>
                      <m:sSubPr>
                        <m:ctrlPr>
                          <a:rPr lang="en-US" sz="2600" i="1">
                            <a:latin typeface="Cambria Math" panose="02040503050406030204" pitchFamily="18" charset="0"/>
                          </a:rPr>
                        </m:ctrlPr>
                      </m:sSubPr>
                      <m:e>
                        <m:r>
                          <a:rPr lang="en-US" sz="2600" i="1">
                            <a:latin typeface="Cambria Math" panose="02040503050406030204" pitchFamily="18" charset="0"/>
                          </a:rPr>
                          <m:t>𝑊</m:t>
                        </m:r>
                      </m:e>
                      <m:sub>
                        <m:r>
                          <a:rPr lang="en-US" sz="2600">
                            <a:latin typeface="Cambria Math" panose="02040503050406030204" pitchFamily="18" charset="0"/>
                          </a:rPr>
                          <m:t>2</m:t>
                        </m:r>
                      </m:sub>
                    </m:sSub>
                  </m:oMath>
                </a14:m>
                <a:r>
                  <a:rPr lang="en-US" sz="2600" dirty="0">
                    <a:latin typeface="+mj-lt"/>
                  </a:rPr>
                  <a:t> and </a:t>
                </a:r>
                <a14:m>
                  <m:oMath xmlns:m="http://schemas.openxmlformats.org/officeDocument/2006/math">
                    <m:sSub>
                      <m:sSubPr>
                        <m:ctrlPr>
                          <a:rPr lang="en-US" sz="2600" i="1" dirty="0">
                            <a:latin typeface="Cambria Math" panose="02040503050406030204" pitchFamily="18" charset="0"/>
                          </a:rPr>
                        </m:ctrlPr>
                      </m:sSubPr>
                      <m:e>
                        <m:r>
                          <a:rPr lang="en-US" sz="2600" b="0" i="1" dirty="0" smtClean="0">
                            <a:latin typeface="Cambria Math" panose="02040503050406030204" pitchFamily="18" charset="0"/>
                          </a:rPr>
                          <m:t>𝑊</m:t>
                        </m:r>
                      </m:e>
                      <m:sub>
                        <m:r>
                          <a:rPr lang="en-US" sz="2600" b="0" i="1" dirty="0" smtClean="0">
                            <a:latin typeface="Cambria Math" panose="02040503050406030204" pitchFamily="18" charset="0"/>
                          </a:rPr>
                          <m:t>1</m:t>
                        </m:r>
                      </m:sub>
                    </m:sSub>
                    <m:r>
                      <a:rPr lang="en-US" sz="2600" dirty="0" err="1">
                        <a:latin typeface="Cambria Math" panose="02040503050406030204" pitchFamily="18" charset="0"/>
                      </a:rPr>
                      <m:t>∩</m:t>
                    </m:r>
                    <m:sSub>
                      <m:sSubPr>
                        <m:ctrlPr>
                          <a:rPr lang="en-US" sz="2600" i="1" dirty="0" err="1">
                            <a:latin typeface="Cambria Math" panose="02040503050406030204" pitchFamily="18" charset="0"/>
                          </a:rPr>
                        </m:ctrlPr>
                      </m:sSubPr>
                      <m:e>
                        <m:r>
                          <a:rPr lang="en-US" sz="2600" b="0" i="1" dirty="0" smtClean="0">
                            <a:latin typeface="Cambria Math" panose="02040503050406030204" pitchFamily="18" charset="0"/>
                          </a:rPr>
                          <m:t>𝑊</m:t>
                        </m:r>
                      </m:e>
                      <m:sub>
                        <m:r>
                          <a:rPr lang="en-US" sz="2600" b="0" i="1" dirty="0" smtClean="0">
                            <a:latin typeface="Cambria Math" panose="02040503050406030204" pitchFamily="18" charset="0"/>
                          </a:rPr>
                          <m:t>2</m:t>
                        </m:r>
                      </m:sub>
                    </m:sSub>
                    <m:r>
                      <a:rPr lang="en-US" sz="2600" dirty="0" err="1">
                        <a:latin typeface="Cambria Math" panose="02040503050406030204" pitchFamily="18" charset="0"/>
                      </a:rPr>
                      <m:t>=∅</m:t>
                    </m:r>
                  </m:oMath>
                </a14:m>
                <a:r>
                  <a:rPr lang="en-US" sz="2600" dirty="0"/>
                  <a:t> </a:t>
                </a:r>
                <a:r>
                  <a:rPr lang="en-US" sz="2600" dirty="0">
                    <a:latin typeface="+mj-lt"/>
                  </a:rPr>
                  <a:t>.      </a:t>
                </a:r>
                <a:r>
                  <a:rPr lang="en-US" sz="2600" dirty="0" smtClean="0">
                    <a:latin typeface="+mj-lt"/>
                  </a:rPr>
                  <a:t>												</a:t>
                </a:r>
                <a:r>
                  <a:rPr lang="en-US" dirty="0" smtClean="0">
                    <a:latin typeface="+mj-lt"/>
                  </a:rPr>
                  <a:t>				■</a:t>
                </a: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95149" y="1626671"/>
                <a:ext cx="10515600" cy="4129237"/>
              </a:xfrm>
              <a:blipFill>
                <a:blip r:embed="rId2"/>
                <a:stretch>
                  <a:fillRect l="-1043" t="-2954" r="-580"/>
                </a:stretch>
              </a:blipFill>
            </p:spPr>
            <p:txBody>
              <a:bodyPr/>
              <a:lstStyle/>
              <a:p>
                <a:r>
                  <a:rPr lang="ru-RU">
                    <a:noFill/>
                  </a:rPr>
                  <a:t> </a:t>
                </a:r>
              </a:p>
            </p:txBody>
          </p:sp>
        </mc:Fallback>
      </mc:AlternateContent>
    </p:spTree>
    <p:extLst>
      <p:ext uri="{BB962C8B-B14F-4D97-AF65-F5344CB8AC3E}">
        <p14:creationId xmlns:p14="http://schemas.microsoft.com/office/powerpoint/2010/main" val="514754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5149" y="286604"/>
            <a:ext cx="10260531" cy="810676"/>
          </a:xfrm>
          <a:solidFill>
            <a:schemeClr val="accent1">
              <a:lumMod val="75000"/>
            </a:schemeClr>
          </a:solidFill>
        </p:spPr>
        <p:txBody>
          <a:bodyPr/>
          <a:lstStyle/>
          <a:p>
            <a:r>
              <a:rPr lang="en-US" dirty="0">
                <a:solidFill>
                  <a:schemeClr val="bg1"/>
                </a:solidFill>
              </a:rPr>
              <a:t>Additional proof of condition 2. (case </a:t>
            </a:r>
            <a:r>
              <a:rPr lang="en-US" dirty="0" err="1">
                <a:solidFill>
                  <a:schemeClr val="bg1"/>
                </a:solidFill>
              </a:rPr>
              <a:t>i</a:t>
            </a:r>
            <a:r>
              <a:rPr lang="en-US" dirty="0">
                <a:solidFill>
                  <a:schemeClr val="bg1"/>
                </a:solidFill>
              </a:rPr>
              <a:t> ≠ j).</a:t>
            </a:r>
            <a:endParaRPr lang="ru-RU" dirty="0">
              <a:solidFill>
                <a:schemeClr val="bg1"/>
              </a:solidFill>
            </a:endParaRPr>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895149" y="1838427"/>
                <a:ext cx="10515600" cy="3311089"/>
              </a:xfrm>
            </p:spPr>
            <p:txBody>
              <a:bodyPr>
                <a:normAutofit/>
              </a:bodyPr>
              <a:lstStyle/>
              <a:p>
                <a:pPr marL="0" indent="0">
                  <a:buNone/>
                </a:pPr>
                <a:r>
                  <a:rPr lang="en-US" sz="2600" dirty="0" smtClean="0">
                    <a:latin typeface="+mj-lt"/>
                  </a:rPr>
                  <a:t>If </a:t>
                </a:r>
                <a:r>
                  <a:rPr lang="en-US" sz="2600" dirty="0">
                    <a:latin typeface="+mj-lt"/>
                  </a:rPr>
                  <a:t>access </a:t>
                </a:r>
                <a14:m>
                  <m:oMath xmlns:m="http://schemas.openxmlformats.org/officeDocument/2006/math">
                    <m:r>
                      <a:rPr lang="en-US" sz="2600" i="1">
                        <a:latin typeface="Cambria Math" panose="02040503050406030204" pitchFamily="18" charset="0"/>
                      </a:rPr>
                      <m:t>𝑆</m:t>
                    </m:r>
                    <m:groupChr>
                      <m:groupChrPr>
                        <m:chr m:val="→"/>
                        <m:vertJc m:val="bot"/>
                        <m:ctrlPr>
                          <a:rPr lang="en-US" sz="2600" i="1">
                            <a:latin typeface="Cambria Math" panose="02040503050406030204" pitchFamily="18" charset="0"/>
                          </a:rPr>
                        </m:ctrlPr>
                      </m:groupChrPr>
                      <m:e>
                        <m:r>
                          <m:rPr>
                            <m:brk m:alnAt="2"/>
                          </m:rPr>
                          <a:rPr lang="en-US" sz="2600" i="1">
                            <a:latin typeface="Cambria Math" panose="02040503050406030204" pitchFamily="18" charset="0"/>
                          </a:rPr>
                          <m:t>𝑝</m:t>
                        </m:r>
                      </m:e>
                    </m:groupChr>
                    <m:r>
                      <m:rPr>
                        <m:sty m:val="p"/>
                      </m:rPr>
                      <a:rPr lang="en-US" sz="2600">
                        <a:latin typeface="Cambria Math" panose="02040503050406030204" pitchFamily="18" charset="0"/>
                      </a:rPr>
                      <m:t>O</m:t>
                    </m:r>
                  </m:oMath>
                </a14:m>
                <a:r>
                  <a:rPr lang="en-US" sz="2600" dirty="0" smtClean="0">
                    <a:latin typeface="+mj-lt"/>
                  </a:rPr>
                  <a:t> </a:t>
                </a:r>
                <a:r>
                  <a:rPr lang="en-US" sz="2600" dirty="0">
                    <a:latin typeface="+mj-lt"/>
                  </a:rPr>
                  <a:t>became possible, bypassing the request </a:t>
                </a:r>
                <a14:m>
                  <m:oMath xmlns:m="http://schemas.openxmlformats.org/officeDocument/2006/math">
                    <m:r>
                      <a:rPr lang="en-US" sz="2600" i="1">
                        <a:latin typeface="Cambria Math" panose="02040503050406030204" pitchFamily="18" charset="0"/>
                      </a:rPr>
                      <m:t>𝑆</m:t>
                    </m:r>
                    <m:groupChr>
                      <m:groupChrPr>
                        <m:chr m:val="→"/>
                        <m:vertJc m:val="bot"/>
                        <m:ctrlPr>
                          <a:rPr lang="en-US" sz="2600" i="1">
                            <a:latin typeface="Cambria Math" panose="02040503050406030204" pitchFamily="18" charset="0"/>
                          </a:rPr>
                        </m:ctrlPr>
                      </m:groupChrPr>
                      <m:e>
                        <m:r>
                          <m:rPr>
                            <m:brk m:alnAt="2"/>
                          </m:rPr>
                          <a:rPr lang="en-US" sz="2600" i="1">
                            <a:latin typeface="Cambria Math" panose="02040503050406030204" pitchFamily="18" charset="0"/>
                          </a:rPr>
                          <m:t>𝑝</m:t>
                        </m:r>
                        <m:r>
                          <a:rPr lang="ru-RU" sz="2600" i="1">
                            <a:latin typeface="Cambria Math" panose="02040503050406030204" pitchFamily="18" charset="0"/>
                          </a:rPr>
                          <m:t>?</m:t>
                        </m:r>
                      </m:e>
                    </m:groupChr>
                    <m:r>
                      <m:rPr>
                        <m:sty m:val="p"/>
                      </m:rPr>
                      <a:rPr lang="en-US" sz="2600">
                        <a:latin typeface="Cambria Math" panose="02040503050406030204" pitchFamily="18" charset="0"/>
                      </a:rPr>
                      <m:t>O</m:t>
                    </m:r>
                    <m:r>
                      <a:rPr lang="en-US" sz="2600" i="1">
                        <a:latin typeface="Cambria Math" panose="02040503050406030204" pitchFamily="18" charset="0"/>
                      </a:rPr>
                      <m:t> </m:t>
                    </m:r>
                  </m:oMath>
                </a14:m>
                <a:r>
                  <a:rPr lang="en-US" sz="2600" dirty="0">
                    <a:latin typeface="+mj-lt"/>
                  </a:rPr>
                  <a:t>, and </a:t>
                </a:r>
                <a:r>
                  <a:rPr lang="en-US" sz="2600" i="1" dirty="0">
                    <a:latin typeface="+mj-lt"/>
                  </a:rPr>
                  <a:t>S</a:t>
                </a:r>
                <a:r>
                  <a:rPr lang="en-US" sz="2600" dirty="0">
                    <a:latin typeface="+mj-lt"/>
                  </a:rPr>
                  <a:t> is activated by time </a:t>
                </a:r>
                <a:r>
                  <a:rPr lang="en-US" sz="2600" i="1" dirty="0">
                    <a:latin typeface="+mj-lt"/>
                  </a:rPr>
                  <a:t>t</a:t>
                </a:r>
                <a:r>
                  <a:rPr lang="en-US" sz="2600" dirty="0">
                    <a:latin typeface="+mj-lt"/>
                  </a:rPr>
                  <a:t>, then the assumption made contradicts condition 3.If </a:t>
                </a:r>
                <a:r>
                  <a:rPr lang="en-US" sz="2600" i="1" dirty="0">
                    <a:latin typeface="+mj-lt"/>
                  </a:rPr>
                  <a:t>S</a:t>
                </a:r>
                <a:r>
                  <a:rPr lang="en-US" sz="2600" dirty="0">
                    <a:latin typeface="+mj-lt"/>
                  </a:rPr>
                  <a:t> is not activated, then the presence of access </a:t>
                </a:r>
                <a14:m>
                  <m:oMath xmlns:m="http://schemas.openxmlformats.org/officeDocument/2006/math">
                    <m:r>
                      <a:rPr lang="en-US" sz="2600" i="1">
                        <a:latin typeface="Cambria Math" panose="02040503050406030204" pitchFamily="18" charset="0"/>
                      </a:rPr>
                      <m:t>𝑆</m:t>
                    </m:r>
                    <m:groupChr>
                      <m:groupChrPr>
                        <m:chr m:val="→"/>
                        <m:vertJc m:val="bot"/>
                        <m:ctrlPr>
                          <a:rPr lang="en-US" sz="2600" i="1">
                            <a:latin typeface="Cambria Math" panose="02040503050406030204" pitchFamily="18" charset="0"/>
                          </a:rPr>
                        </m:ctrlPr>
                      </m:groupChrPr>
                      <m:e>
                        <m:r>
                          <m:rPr>
                            <m:brk m:alnAt="2"/>
                          </m:rPr>
                          <a:rPr lang="en-US" sz="2600" i="1">
                            <a:latin typeface="Cambria Math" panose="02040503050406030204" pitchFamily="18" charset="0"/>
                          </a:rPr>
                          <m:t>𝑝</m:t>
                        </m:r>
                      </m:e>
                    </m:groupChr>
                    <m:r>
                      <m:rPr>
                        <m:sty m:val="p"/>
                      </m:rPr>
                      <a:rPr lang="en-US" sz="2600">
                        <a:latin typeface="Cambria Math" panose="02040503050406030204" pitchFamily="18" charset="0"/>
                      </a:rPr>
                      <m:t>O</m:t>
                    </m:r>
                    <m:r>
                      <a:rPr lang="en-US" sz="2600" i="1">
                        <a:latin typeface="Cambria Math" panose="02040503050406030204" pitchFamily="18" charset="0"/>
                      </a:rPr>
                      <m:t> </m:t>
                    </m:r>
                  </m:oMath>
                </a14:m>
                <a:r>
                  <a:rPr lang="en-US" sz="2600" dirty="0">
                    <a:latin typeface="+mj-lt"/>
                  </a:rPr>
                  <a:t>contradicts the definition of access. </a:t>
                </a:r>
                <a:endParaRPr lang="en-US" sz="2600" dirty="0" smtClean="0">
                  <a:latin typeface="+mj-lt"/>
                </a:endParaRPr>
              </a:p>
              <a:p>
                <a:pPr marL="0" indent="0">
                  <a:buNone/>
                </a:pPr>
                <a:r>
                  <a:rPr lang="en-US" sz="2600" dirty="0" smtClean="0">
                    <a:latin typeface="+mj-lt"/>
                  </a:rPr>
                  <a:t>The </a:t>
                </a:r>
                <a:r>
                  <a:rPr lang="en-US" sz="2600" dirty="0">
                    <a:latin typeface="+mj-lt"/>
                  </a:rPr>
                  <a:t>theorem is proved</a:t>
                </a:r>
                <a:r>
                  <a:rPr lang="en-US" sz="2600" dirty="0" smtClean="0">
                    <a:latin typeface="+mj-lt"/>
                  </a:rPr>
                  <a:t>. 								■</a:t>
                </a:r>
              </a:p>
              <a:p>
                <a:pPr marL="0" indent="0">
                  <a:buNone/>
                </a:pPr>
                <a:r>
                  <a:rPr lang="en-US" sz="2600" dirty="0" smtClean="0">
                    <a:latin typeface="+mj-lt"/>
                  </a:rPr>
                  <a:t>Theorem 3</a:t>
                </a:r>
                <a:r>
                  <a:rPr lang="en-US" sz="2600" dirty="0">
                    <a:latin typeface="+mj-lt"/>
                  </a:rPr>
                  <a:t>. says that guarantees of compliance with conditions 1-3 are guarantees of compliance with security </a:t>
                </a:r>
                <a:r>
                  <a:rPr lang="en-US" sz="2600" dirty="0" smtClean="0">
                    <a:latin typeface="+mj-lt"/>
                  </a:rPr>
                  <a:t>policy.</a:t>
                </a:r>
                <a:endParaRPr lang="ru-RU" sz="2600" dirty="0">
                  <a:latin typeface="+mj-lt"/>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895149" y="1838427"/>
                <a:ext cx="10515600" cy="3311089"/>
              </a:xfrm>
              <a:blipFill>
                <a:blip r:embed="rId2"/>
                <a:stretch>
                  <a:fillRect l="-1043" r="-348"/>
                </a:stretch>
              </a:blipFill>
            </p:spPr>
            <p:txBody>
              <a:bodyPr/>
              <a:lstStyle/>
              <a:p>
                <a:r>
                  <a:rPr lang="ru-RU">
                    <a:noFill/>
                  </a:rPr>
                  <a:t> </a:t>
                </a:r>
              </a:p>
            </p:txBody>
          </p:sp>
        </mc:Fallback>
      </mc:AlternateContent>
    </p:spTree>
    <p:extLst>
      <p:ext uri="{BB962C8B-B14F-4D97-AF65-F5344CB8AC3E}">
        <p14:creationId xmlns:p14="http://schemas.microsoft.com/office/powerpoint/2010/main" val="226760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5127" y="286604"/>
            <a:ext cx="10310553" cy="801052"/>
          </a:xfrm>
          <a:solidFill>
            <a:schemeClr val="accent1">
              <a:lumMod val="75000"/>
            </a:schemeClr>
          </a:solidFill>
        </p:spPr>
        <p:txBody>
          <a:bodyPr/>
          <a:lstStyle/>
          <a:p>
            <a:r>
              <a:rPr lang="en-US" dirty="0">
                <a:solidFill>
                  <a:schemeClr val="bg1"/>
                </a:solidFill>
              </a:rPr>
              <a:t>Finite state machine</a:t>
            </a:r>
            <a:endParaRPr lang="ru-RU" dirty="0">
              <a:solidFill>
                <a:schemeClr val="bg1"/>
              </a:solidFill>
            </a:endParaRPr>
          </a:p>
        </p:txBody>
      </p:sp>
      <p:pic>
        <p:nvPicPr>
          <p:cNvPr id="4" name="Рисунок 3"/>
          <p:cNvPicPr>
            <a:picLocks noChangeAspect="1"/>
          </p:cNvPicPr>
          <p:nvPr/>
        </p:nvPicPr>
        <p:blipFill>
          <a:blip r:embed="rId2"/>
          <a:stretch>
            <a:fillRect/>
          </a:stretch>
        </p:blipFill>
        <p:spPr>
          <a:xfrm>
            <a:off x="845126" y="1441508"/>
            <a:ext cx="10310553" cy="4049970"/>
          </a:xfrm>
          <a:prstGeom prst="rect">
            <a:avLst/>
          </a:prstGeom>
        </p:spPr>
      </p:pic>
      <p:sp>
        <p:nvSpPr>
          <p:cNvPr id="5" name="Прямоугольник 4"/>
          <p:cNvSpPr/>
          <p:nvPr/>
        </p:nvSpPr>
        <p:spPr>
          <a:xfrm>
            <a:off x="845127" y="5685405"/>
            <a:ext cx="10106158" cy="892552"/>
          </a:xfrm>
          <a:prstGeom prst="rect">
            <a:avLst/>
          </a:prstGeom>
        </p:spPr>
        <p:txBody>
          <a:bodyPr wrap="square">
            <a:spAutoFit/>
          </a:bodyPr>
          <a:lstStyle/>
          <a:p>
            <a:pPr algn="ctr"/>
            <a:r>
              <a:rPr lang="ru-RU" sz="2600" dirty="0" err="1">
                <a:latin typeface="+mj-lt"/>
              </a:rPr>
              <a:t>General</a:t>
            </a:r>
            <a:r>
              <a:rPr lang="ru-RU" sz="2600" dirty="0">
                <a:latin typeface="+mj-lt"/>
              </a:rPr>
              <a:t> </a:t>
            </a:r>
            <a:r>
              <a:rPr lang="ru-RU" sz="2600" dirty="0" err="1">
                <a:latin typeface="+mj-lt"/>
              </a:rPr>
              <a:t>view</a:t>
            </a:r>
            <a:r>
              <a:rPr lang="ru-RU" sz="2600" dirty="0">
                <a:latin typeface="+mj-lt"/>
              </a:rPr>
              <a:t> </a:t>
            </a:r>
            <a:r>
              <a:rPr lang="ru-RU" sz="2600" dirty="0" err="1">
                <a:latin typeface="+mj-lt"/>
              </a:rPr>
              <a:t>of</a:t>
            </a:r>
            <a:r>
              <a:rPr lang="ru-RU" sz="2600" dirty="0">
                <a:latin typeface="+mj-lt"/>
              </a:rPr>
              <a:t> a </a:t>
            </a:r>
            <a:r>
              <a:rPr lang="ru-RU" sz="2600" dirty="0" err="1">
                <a:latin typeface="+mj-lt"/>
              </a:rPr>
              <a:t>finite</a:t>
            </a:r>
            <a:r>
              <a:rPr lang="ru-RU" sz="2600" dirty="0">
                <a:latin typeface="+mj-lt"/>
              </a:rPr>
              <a:t> </a:t>
            </a:r>
            <a:r>
              <a:rPr lang="ru-RU" sz="2600" dirty="0" err="1">
                <a:latin typeface="+mj-lt"/>
              </a:rPr>
              <a:t>state</a:t>
            </a:r>
            <a:r>
              <a:rPr lang="ru-RU" sz="2600" dirty="0">
                <a:latin typeface="+mj-lt"/>
              </a:rPr>
              <a:t> </a:t>
            </a:r>
            <a:r>
              <a:rPr lang="ru-RU" sz="2600" dirty="0" err="1">
                <a:latin typeface="+mj-lt"/>
              </a:rPr>
              <a:t>machine</a:t>
            </a:r>
            <a:r>
              <a:rPr lang="ru-RU" sz="2600" dirty="0">
                <a:latin typeface="+mj-lt"/>
              </a:rPr>
              <a:t> </a:t>
            </a:r>
            <a:r>
              <a:rPr lang="ru-RU" sz="2600" dirty="0" err="1">
                <a:latin typeface="+mj-lt"/>
              </a:rPr>
              <a:t>built</a:t>
            </a:r>
            <a:r>
              <a:rPr lang="ru-RU" sz="2600" dirty="0">
                <a:latin typeface="+mj-lt"/>
              </a:rPr>
              <a:t> </a:t>
            </a:r>
            <a:r>
              <a:rPr lang="ru-RU" sz="2600" dirty="0" err="1">
                <a:latin typeface="+mj-lt"/>
              </a:rPr>
              <a:t>using</a:t>
            </a:r>
            <a:r>
              <a:rPr lang="ru-RU" sz="2600" dirty="0">
                <a:latin typeface="+mj-lt"/>
              </a:rPr>
              <a:t> </a:t>
            </a:r>
            <a:r>
              <a:rPr lang="ru-RU" sz="2600" dirty="0" err="1">
                <a:latin typeface="+mj-lt"/>
              </a:rPr>
              <a:t>the</a:t>
            </a:r>
            <a:r>
              <a:rPr lang="ru-RU" sz="2600" dirty="0">
                <a:latin typeface="+mj-lt"/>
              </a:rPr>
              <a:t> CPN </a:t>
            </a:r>
            <a:r>
              <a:rPr lang="ru-RU" sz="2600" dirty="0" err="1">
                <a:latin typeface="+mj-lt"/>
              </a:rPr>
              <a:t>Tools</a:t>
            </a:r>
            <a:r>
              <a:rPr lang="ru-RU" sz="2600" dirty="0">
                <a:latin typeface="+mj-lt"/>
              </a:rPr>
              <a:t> </a:t>
            </a:r>
            <a:r>
              <a:rPr lang="ru-RU" sz="2600" dirty="0" err="1">
                <a:latin typeface="+mj-lt"/>
              </a:rPr>
              <a:t>software</a:t>
            </a:r>
            <a:r>
              <a:rPr lang="ru-RU" sz="2600" dirty="0">
                <a:latin typeface="+mj-lt"/>
              </a:rPr>
              <a:t> </a:t>
            </a:r>
            <a:r>
              <a:rPr lang="ru-RU" sz="2600" dirty="0" err="1">
                <a:latin typeface="+mj-lt"/>
              </a:rPr>
              <a:t>tool</a:t>
            </a:r>
            <a:r>
              <a:rPr lang="ru-RU" sz="2600" dirty="0">
                <a:latin typeface="+mj-lt"/>
              </a:rPr>
              <a:t>.</a:t>
            </a:r>
          </a:p>
        </p:txBody>
      </p:sp>
    </p:spTree>
    <p:extLst>
      <p:ext uri="{BB962C8B-B14F-4D97-AF65-F5344CB8AC3E}">
        <p14:creationId xmlns:p14="http://schemas.microsoft.com/office/powerpoint/2010/main" val="2790894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5127" y="286604"/>
            <a:ext cx="10310553" cy="801052"/>
          </a:xfrm>
          <a:solidFill>
            <a:schemeClr val="accent1">
              <a:lumMod val="75000"/>
            </a:schemeClr>
          </a:solidFill>
        </p:spPr>
        <p:txBody>
          <a:bodyPr/>
          <a:lstStyle/>
          <a:p>
            <a:r>
              <a:rPr lang="en-US" dirty="0">
                <a:solidFill>
                  <a:schemeClr val="bg1"/>
                </a:solidFill>
              </a:rPr>
              <a:t>State space</a:t>
            </a:r>
            <a:endParaRPr lang="ru-RU" dirty="0">
              <a:solidFill>
                <a:schemeClr val="bg1"/>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125" y="1162417"/>
            <a:ext cx="10310553" cy="4676993"/>
          </a:xfrm>
          <a:prstGeom prst="rect">
            <a:avLst/>
          </a:prstGeom>
        </p:spPr>
      </p:pic>
      <p:sp>
        <p:nvSpPr>
          <p:cNvPr id="3" name="Прямоугольник 2"/>
          <p:cNvSpPr/>
          <p:nvPr/>
        </p:nvSpPr>
        <p:spPr>
          <a:xfrm>
            <a:off x="845126" y="5839410"/>
            <a:ext cx="10310553" cy="892552"/>
          </a:xfrm>
          <a:prstGeom prst="rect">
            <a:avLst/>
          </a:prstGeom>
        </p:spPr>
        <p:txBody>
          <a:bodyPr wrap="square">
            <a:spAutoFit/>
          </a:bodyPr>
          <a:lstStyle/>
          <a:p>
            <a:pPr algn="ctr"/>
            <a:r>
              <a:rPr lang="ru-RU" sz="2600" dirty="0" err="1">
                <a:latin typeface="+mj-lt"/>
              </a:rPr>
              <a:t>The</a:t>
            </a:r>
            <a:r>
              <a:rPr lang="ru-RU" sz="2600" dirty="0">
                <a:latin typeface="+mj-lt"/>
              </a:rPr>
              <a:t> </a:t>
            </a:r>
            <a:r>
              <a:rPr lang="ru-RU" sz="2600" dirty="0" err="1">
                <a:latin typeface="+mj-lt"/>
              </a:rPr>
              <a:t>complete</a:t>
            </a:r>
            <a:r>
              <a:rPr lang="ru-RU" sz="2600" dirty="0">
                <a:latin typeface="+mj-lt"/>
              </a:rPr>
              <a:t> </a:t>
            </a:r>
            <a:r>
              <a:rPr lang="ru-RU" sz="2600" dirty="0" err="1">
                <a:latin typeface="+mj-lt"/>
              </a:rPr>
              <a:t>state</a:t>
            </a:r>
            <a:r>
              <a:rPr lang="ru-RU" sz="2600" dirty="0">
                <a:latin typeface="+mj-lt"/>
              </a:rPr>
              <a:t> </a:t>
            </a:r>
            <a:r>
              <a:rPr lang="ru-RU" sz="2600" dirty="0" err="1">
                <a:latin typeface="+mj-lt"/>
              </a:rPr>
              <a:t>space</a:t>
            </a:r>
            <a:r>
              <a:rPr lang="ru-RU" sz="2600" dirty="0">
                <a:latin typeface="+mj-lt"/>
              </a:rPr>
              <a:t> </a:t>
            </a:r>
            <a:r>
              <a:rPr lang="ru-RU" sz="2600" dirty="0" err="1">
                <a:latin typeface="+mj-lt"/>
              </a:rPr>
              <a:t>of</a:t>
            </a:r>
            <a:r>
              <a:rPr lang="ru-RU" sz="2600" dirty="0">
                <a:latin typeface="+mj-lt"/>
              </a:rPr>
              <a:t> </a:t>
            </a:r>
            <a:r>
              <a:rPr lang="ru-RU" sz="2600" dirty="0" err="1">
                <a:latin typeface="+mj-lt"/>
              </a:rPr>
              <a:t>the</a:t>
            </a:r>
            <a:r>
              <a:rPr lang="ru-RU" sz="2600" dirty="0">
                <a:latin typeface="+mj-lt"/>
              </a:rPr>
              <a:t> CS </a:t>
            </a:r>
            <a:r>
              <a:rPr lang="ru-RU" sz="2600" dirty="0" err="1">
                <a:latin typeface="+mj-lt"/>
              </a:rPr>
              <a:t>model</a:t>
            </a:r>
            <a:r>
              <a:rPr lang="ru-RU" sz="2600" dirty="0">
                <a:latin typeface="+mj-lt"/>
              </a:rPr>
              <a:t> </a:t>
            </a:r>
            <a:r>
              <a:rPr lang="ru-RU" sz="2600" dirty="0" err="1">
                <a:latin typeface="+mj-lt"/>
              </a:rPr>
              <a:t>based</a:t>
            </a:r>
            <a:r>
              <a:rPr lang="ru-RU" sz="2600" dirty="0">
                <a:latin typeface="+mj-lt"/>
              </a:rPr>
              <a:t> </a:t>
            </a:r>
            <a:r>
              <a:rPr lang="ru-RU" sz="2600" dirty="0" err="1">
                <a:latin typeface="+mj-lt"/>
              </a:rPr>
              <a:t>on</a:t>
            </a:r>
            <a:r>
              <a:rPr lang="ru-RU" sz="2600" dirty="0">
                <a:latin typeface="+mj-lt"/>
              </a:rPr>
              <a:t> a </a:t>
            </a:r>
            <a:r>
              <a:rPr lang="ru-RU" sz="2600" dirty="0" err="1">
                <a:latin typeface="+mj-lt"/>
              </a:rPr>
              <a:t>discretionary</a:t>
            </a:r>
            <a:r>
              <a:rPr lang="ru-RU" sz="2600" dirty="0">
                <a:latin typeface="+mj-lt"/>
              </a:rPr>
              <a:t> </a:t>
            </a:r>
            <a:r>
              <a:rPr lang="ru-RU" sz="2600" dirty="0" err="1">
                <a:latin typeface="+mj-lt"/>
              </a:rPr>
              <a:t>policy</a:t>
            </a:r>
            <a:r>
              <a:rPr lang="ru-RU" sz="2600" dirty="0">
                <a:latin typeface="+mj-lt"/>
              </a:rPr>
              <a:t> </a:t>
            </a:r>
            <a:r>
              <a:rPr lang="ru-RU" sz="2600" dirty="0" err="1">
                <a:latin typeface="+mj-lt"/>
              </a:rPr>
              <a:t>of</a:t>
            </a:r>
            <a:r>
              <a:rPr lang="ru-RU" sz="2600" dirty="0">
                <a:latin typeface="+mj-lt"/>
              </a:rPr>
              <a:t> </a:t>
            </a:r>
            <a:r>
              <a:rPr lang="ru-RU" sz="2600" dirty="0" err="1">
                <a:latin typeface="+mj-lt"/>
              </a:rPr>
              <a:t>differentiation</a:t>
            </a:r>
            <a:r>
              <a:rPr lang="ru-RU" sz="2600" dirty="0">
                <a:latin typeface="+mj-lt"/>
              </a:rPr>
              <a:t> </a:t>
            </a:r>
            <a:r>
              <a:rPr lang="ru-RU" sz="2600" dirty="0" err="1">
                <a:latin typeface="+mj-lt"/>
              </a:rPr>
              <a:t>of</a:t>
            </a:r>
            <a:r>
              <a:rPr lang="ru-RU" sz="2600" dirty="0">
                <a:latin typeface="+mj-lt"/>
              </a:rPr>
              <a:t> </a:t>
            </a:r>
            <a:r>
              <a:rPr lang="ru-RU" sz="2600" dirty="0" err="1">
                <a:latin typeface="+mj-lt"/>
              </a:rPr>
              <a:t>access</a:t>
            </a:r>
            <a:r>
              <a:rPr lang="ru-RU" sz="2600" dirty="0">
                <a:latin typeface="+mj-lt"/>
              </a:rPr>
              <a:t> </a:t>
            </a:r>
            <a:r>
              <a:rPr lang="ru-RU" sz="2600" dirty="0" err="1">
                <a:latin typeface="+mj-lt"/>
              </a:rPr>
              <a:t>rights</a:t>
            </a:r>
            <a:r>
              <a:rPr lang="ru-RU" sz="2600" dirty="0">
                <a:latin typeface="+mj-lt"/>
              </a:rPr>
              <a:t>.</a:t>
            </a:r>
          </a:p>
        </p:txBody>
      </p:sp>
    </p:spTree>
    <p:extLst>
      <p:ext uri="{BB962C8B-B14F-4D97-AF65-F5344CB8AC3E}">
        <p14:creationId xmlns:p14="http://schemas.microsoft.com/office/powerpoint/2010/main" val="27988875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5127" y="365760"/>
            <a:ext cx="10515600" cy="731520"/>
          </a:xfrm>
          <a:solidFill>
            <a:schemeClr val="accent1">
              <a:lumMod val="75000"/>
            </a:schemeClr>
          </a:solidFill>
        </p:spPr>
        <p:txBody>
          <a:bodyPr/>
          <a:lstStyle/>
          <a:p>
            <a:r>
              <a:rPr lang="en-US" dirty="0">
                <a:solidFill>
                  <a:schemeClr val="bg1"/>
                </a:solidFill>
              </a:rPr>
              <a:t>Conclusion</a:t>
            </a:r>
            <a:endParaRPr lang="ru-RU" dirty="0">
              <a:solidFill>
                <a:schemeClr val="bg1"/>
              </a:solidFill>
            </a:endParaRPr>
          </a:p>
        </p:txBody>
      </p:sp>
      <p:sp>
        <p:nvSpPr>
          <p:cNvPr id="3" name="Объект 2"/>
          <p:cNvSpPr>
            <a:spLocks noGrp="1"/>
          </p:cNvSpPr>
          <p:nvPr>
            <p:ph idx="1"/>
          </p:nvPr>
        </p:nvSpPr>
        <p:spPr>
          <a:xfrm>
            <a:off x="845127" y="1828800"/>
            <a:ext cx="10515600" cy="3243713"/>
          </a:xfrm>
        </p:spPr>
        <p:txBody>
          <a:bodyPr>
            <a:normAutofit/>
          </a:bodyPr>
          <a:lstStyle/>
          <a:p>
            <a:pPr marL="0" indent="0">
              <a:buNone/>
            </a:pPr>
            <a:r>
              <a:rPr lang="en-US" dirty="0">
                <a:latin typeface="+mj-lt"/>
              </a:rPr>
              <a:t>In this paper, a method for constructing and proving a formal mathematical model was considered that implements the security functions of information security systems based on a discretionary access control policy. An approach is shown that implements the object-subject formalization</a:t>
            </a:r>
            <a:r>
              <a:rPr lang="en-US" dirty="0" smtClean="0">
                <a:latin typeface="+mj-lt"/>
              </a:rPr>
              <a:t>.</a:t>
            </a:r>
            <a:endParaRPr lang="ru-RU" dirty="0" smtClean="0">
              <a:latin typeface="+mj-lt"/>
            </a:endParaRPr>
          </a:p>
          <a:p>
            <a:pPr marL="0" indent="0">
              <a:buNone/>
            </a:pPr>
            <a:r>
              <a:rPr lang="en-US" dirty="0">
                <a:latin typeface="+mj-lt"/>
              </a:rPr>
              <a:t>An example of creating a finite state machine is shown using the </a:t>
            </a:r>
            <a:r>
              <a:rPr lang="en-US" dirty="0" smtClean="0">
                <a:latin typeface="+mj-lt"/>
              </a:rPr>
              <a:t>CPN Tools </a:t>
            </a:r>
            <a:r>
              <a:rPr lang="en-US" dirty="0">
                <a:latin typeface="+mj-lt"/>
              </a:rPr>
              <a:t>software solution.</a:t>
            </a:r>
            <a:endParaRPr lang="ru-RU" dirty="0">
              <a:latin typeface="+mj-lt"/>
            </a:endParaRPr>
          </a:p>
        </p:txBody>
      </p:sp>
    </p:spTree>
    <p:extLst>
      <p:ext uri="{BB962C8B-B14F-4D97-AF65-F5344CB8AC3E}">
        <p14:creationId xmlns:p14="http://schemas.microsoft.com/office/powerpoint/2010/main" val="3703771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018685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Аспект</Template>
  <TotalTime>601</TotalTime>
  <Words>491</Words>
  <Application>Microsoft Office PowerPoint</Application>
  <PresentationFormat>Широкоэкранный</PresentationFormat>
  <Paragraphs>54</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Calibri</vt:lpstr>
      <vt:lpstr>Calibri Light</vt:lpstr>
      <vt:lpstr>Cambria Math</vt:lpstr>
      <vt:lpstr>Symbol</vt:lpstr>
      <vt:lpstr>Wingdings 2</vt:lpstr>
      <vt:lpstr>HDOfficeLightV0</vt:lpstr>
      <vt:lpstr>Mathematical model of discretionary access control policy</vt:lpstr>
      <vt:lpstr>Key statements</vt:lpstr>
      <vt:lpstr>Characterization</vt:lpstr>
      <vt:lpstr>Model Description</vt:lpstr>
      <vt:lpstr>Model Description</vt:lpstr>
      <vt:lpstr>Characterization</vt:lpstr>
      <vt:lpstr>Презентация PowerPoint</vt:lpstr>
      <vt:lpstr>Additional proof of condition 2. (case i ≠ j).</vt:lpstr>
      <vt:lpstr>Additional proof of condition 2. (case i ≠ j).</vt:lpstr>
      <vt:lpstr>Finite state machine</vt:lpstr>
      <vt:lpstr>State space</vt:lpstr>
      <vt:lpstr>Conclusion</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Юрий Артемьев</dc:creator>
  <cp:lastModifiedBy>Юрий Артемьев</cp:lastModifiedBy>
  <cp:revision>33</cp:revision>
  <dcterms:created xsi:type="dcterms:W3CDTF">2021-05-20T12:21:34Z</dcterms:created>
  <dcterms:modified xsi:type="dcterms:W3CDTF">2021-05-20T22:24:19Z</dcterms:modified>
</cp:coreProperties>
</file>